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3" r:id="rId2"/>
    <p:sldId id="307" r:id="rId3"/>
    <p:sldId id="278" r:id="rId4"/>
    <p:sldId id="275" r:id="rId5"/>
    <p:sldId id="279" r:id="rId6"/>
    <p:sldId id="277" r:id="rId7"/>
    <p:sldId id="281" r:id="rId8"/>
    <p:sldId id="258" r:id="rId9"/>
    <p:sldId id="257" r:id="rId10"/>
    <p:sldId id="266" r:id="rId11"/>
    <p:sldId id="267" r:id="rId12"/>
    <p:sldId id="270" r:id="rId13"/>
    <p:sldId id="269" r:id="rId14"/>
    <p:sldId id="271" r:id="rId15"/>
    <p:sldId id="260" r:id="rId16"/>
    <p:sldId id="261" r:id="rId17"/>
    <p:sldId id="262" r:id="rId18"/>
    <p:sldId id="263" r:id="rId19"/>
    <p:sldId id="264" r:id="rId20"/>
    <p:sldId id="265" r:id="rId21"/>
    <p:sldId id="282" r:id="rId22"/>
    <p:sldId id="30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8" d="100"/>
          <a:sy n="38" d="100"/>
        </p:scale>
        <p:origin x="44" y="6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CC125A-4F3F-47AB-927D-F1640C5BAD0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240FE465-4A58-48BC-80EF-C7ED73AEABD0}">
      <dgm:prSet/>
      <dgm:spPr/>
      <dgm:t>
        <a:bodyPr/>
        <a:lstStyle/>
        <a:p>
          <a:r>
            <a:rPr lang="en-US" b="1" u="sng"/>
            <a:t>Nội dung:</a:t>
          </a:r>
          <a:endParaRPr lang="en-US"/>
        </a:p>
      </dgm:t>
    </dgm:pt>
    <dgm:pt modelId="{E39B330B-F610-4A27-B984-8FECCED3B2D5}" type="parTrans" cxnId="{27F74E4C-54E3-4597-8A95-C78B09F22D6E}">
      <dgm:prSet/>
      <dgm:spPr/>
      <dgm:t>
        <a:bodyPr/>
        <a:lstStyle/>
        <a:p>
          <a:endParaRPr lang="en-US"/>
        </a:p>
      </dgm:t>
    </dgm:pt>
    <dgm:pt modelId="{C7BF737E-D0C2-482D-A14C-A0A96B6183E0}" type="sibTrans" cxnId="{27F74E4C-54E3-4597-8A95-C78B09F22D6E}">
      <dgm:prSet/>
      <dgm:spPr/>
      <dgm:t>
        <a:bodyPr/>
        <a:lstStyle/>
        <a:p>
          <a:endParaRPr lang="en-US"/>
        </a:p>
      </dgm:t>
    </dgm:pt>
    <dgm:pt modelId="{295A1B92-3D63-4FC1-87B8-26DC2EE91D39}">
      <dgm:prSet/>
      <dgm:spPr/>
      <dgm:t>
        <a:bodyPr/>
        <a:lstStyle/>
        <a:p>
          <a:r>
            <a:rPr lang="en-US"/>
            <a:t>1.Giới thiệu.</a:t>
          </a:r>
        </a:p>
      </dgm:t>
    </dgm:pt>
    <dgm:pt modelId="{CF151535-07E9-4B04-98FC-C83DD3B17722}" type="parTrans" cxnId="{D8F5AD98-2E1F-450C-9626-3D7CA07764DD}">
      <dgm:prSet/>
      <dgm:spPr/>
      <dgm:t>
        <a:bodyPr/>
        <a:lstStyle/>
        <a:p>
          <a:endParaRPr lang="en-US"/>
        </a:p>
      </dgm:t>
    </dgm:pt>
    <dgm:pt modelId="{A22509D1-7D10-4BC5-B293-DDA0AFBC9B9D}" type="sibTrans" cxnId="{D8F5AD98-2E1F-450C-9626-3D7CA07764DD}">
      <dgm:prSet/>
      <dgm:spPr/>
      <dgm:t>
        <a:bodyPr/>
        <a:lstStyle/>
        <a:p>
          <a:endParaRPr lang="en-US"/>
        </a:p>
      </dgm:t>
    </dgm:pt>
    <dgm:pt modelId="{86506FA9-F2F8-4E85-9CF4-218F9F282C26}">
      <dgm:prSet/>
      <dgm:spPr/>
      <dgm:t>
        <a:bodyPr/>
        <a:lstStyle/>
        <a:p>
          <a:r>
            <a:rPr lang="en-US"/>
            <a:t>2.Xử lí dữ liệu.</a:t>
          </a:r>
        </a:p>
      </dgm:t>
    </dgm:pt>
    <dgm:pt modelId="{8327AC0A-D058-4D41-8DFD-FBC651ABCB95}" type="parTrans" cxnId="{29EA4EB1-B0FA-4D5D-B017-4B25E2BBA218}">
      <dgm:prSet/>
      <dgm:spPr/>
      <dgm:t>
        <a:bodyPr/>
        <a:lstStyle/>
        <a:p>
          <a:endParaRPr lang="en-US"/>
        </a:p>
      </dgm:t>
    </dgm:pt>
    <dgm:pt modelId="{FB6349F5-A7DC-4639-AB72-17C3B932DBF3}" type="sibTrans" cxnId="{29EA4EB1-B0FA-4D5D-B017-4B25E2BBA218}">
      <dgm:prSet/>
      <dgm:spPr/>
      <dgm:t>
        <a:bodyPr/>
        <a:lstStyle/>
        <a:p>
          <a:endParaRPr lang="en-US"/>
        </a:p>
      </dgm:t>
    </dgm:pt>
    <dgm:pt modelId="{F930107F-45AC-4598-B9AC-C41898717402}">
      <dgm:prSet/>
      <dgm:spPr/>
      <dgm:t>
        <a:bodyPr/>
        <a:lstStyle/>
        <a:p>
          <a:r>
            <a:rPr lang="en-US"/>
            <a:t>3.Nội dung phân tích.</a:t>
          </a:r>
        </a:p>
      </dgm:t>
    </dgm:pt>
    <dgm:pt modelId="{7CFA218D-9F86-4470-8D7F-FDDB4FCCEBD4}" type="parTrans" cxnId="{593CD2C1-0FAD-4A90-B949-DA70D29D68A7}">
      <dgm:prSet/>
      <dgm:spPr/>
      <dgm:t>
        <a:bodyPr/>
        <a:lstStyle/>
        <a:p>
          <a:endParaRPr lang="en-US"/>
        </a:p>
      </dgm:t>
    </dgm:pt>
    <dgm:pt modelId="{9C2E664E-F63A-4564-9FEC-2C9766994B36}" type="sibTrans" cxnId="{593CD2C1-0FAD-4A90-B949-DA70D29D68A7}">
      <dgm:prSet/>
      <dgm:spPr/>
      <dgm:t>
        <a:bodyPr/>
        <a:lstStyle/>
        <a:p>
          <a:endParaRPr lang="en-US"/>
        </a:p>
      </dgm:t>
    </dgm:pt>
    <dgm:pt modelId="{663A4F15-F0E0-443F-B25F-00795A902DFD}">
      <dgm:prSet/>
      <dgm:spPr/>
      <dgm:t>
        <a:bodyPr/>
        <a:lstStyle/>
        <a:p>
          <a:r>
            <a:rPr lang="en-US"/>
            <a:t>4. Kết luận.</a:t>
          </a:r>
        </a:p>
      </dgm:t>
    </dgm:pt>
    <dgm:pt modelId="{1041888A-578F-495D-9409-28BAE41877D3}" type="parTrans" cxnId="{33D9B67C-CEB5-4298-A826-1C032B332721}">
      <dgm:prSet/>
      <dgm:spPr/>
      <dgm:t>
        <a:bodyPr/>
        <a:lstStyle/>
        <a:p>
          <a:endParaRPr lang="en-US"/>
        </a:p>
      </dgm:t>
    </dgm:pt>
    <dgm:pt modelId="{584C08BC-597A-45C0-8A14-DCA9636847F7}" type="sibTrans" cxnId="{33D9B67C-CEB5-4298-A826-1C032B332721}">
      <dgm:prSet/>
      <dgm:spPr/>
      <dgm:t>
        <a:bodyPr/>
        <a:lstStyle/>
        <a:p>
          <a:endParaRPr lang="en-US"/>
        </a:p>
      </dgm:t>
    </dgm:pt>
    <dgm:pt modelId="{F6533D55-D923-4092-8599-844B0015102E}" type="pres">
      <dgm:prSet presAssocID="{79CC125A-4F3F-47AB-927D-F1640C5BAD0A}" presName="outerComposite" presStyleCnt="0">
        <dgm:presLayoutVars>
          <dgm:chMax val="5"/>
          <dgm:dir/>
          <dgm:resizeHandles val="exact"/>
        </dgm:presLayoutVars>
      </dgm:prSet>
      <dgm:spPr/>
    </dgm:pt>
    <dgm:pt modelId="{72B55AC7-4A93-4404-91F7-7E342ECEC0A5}" type="pres">
      <dgm:prSet presAssocID="{79CC125A-4F3F-47AB-927D-F1640C5BAD0A}" presName="dummyMaxCanvas" presStyleCnt="0">
        <dgm:presLayoutVars/>
      </dgm:prSet>
      <dgm:spPr/>
    </dgm:pt>
    <dgm:pt modelId="{2859BF55-1949-45A7-9398-057C2D051968}" type="pres">
      <dgm:prSet presAssocID="{79CC125A-4F3F-47AB-927D-F1640C5BAD0A}" presName="FiveNodes_1" presStyleLbl="node1" presStyleIdx="0" presStyleCnt="5">
        <dgm:presLayoutVars>
          <dgm:bulletEnabled val="1"/>
        </dgm:presLayoutVars>
      </dgm:prSet>
      <dgm:spPr/>
    </dgm:pt>
    <dgm:pt modelId="{6D21CBB0-311F-4791-AF86-78FB8F02DC6A}" type="pres">
      <dgm:prSet presAssocID="{79CC125A-4F3F-47AB-927D-F1640C5BAD0A}" presName="FiveNodes_2" presStyleLbl="node1" presStyleIdx="1" presStyleCnt="5">
        <dgm:presLayoutVars>
          <dgm:bulletEnabled val="1"/>
        </dgm:presLayoutVars>
      </dgm:prSet>
      <dgm:spPr/>
    </dgm:pt>
    <dgm:pt modelId="{9A7482C1-D649-4099-939E-598281ED6B9D}" type="pres">
      <dgm:prSet presAssocID="{79CC125A-4F3F-47AB-927D-F1640C5BAD0A}" presName="FiveNodes_3" presStyleLbl="node1" presStyleIdx="2" presStyleCnt="5">
        <dgm:presLayoutVars>
          <dgm:bulletEnabled val="1"/>
        </dgm:presLayoutVars>
      </dgm:prSet>
      <dgm:spPr/>
    </dgm:pt>
    <dgm:pt modelId="{4F41C53C-BC9F-49EF-8222-0ED5B9ED687D}" type="pres">
      <dgm:prSet presAssocID="{79CC125A-4F3F-47AB-927D-F1640C5BAD0A}" presName="FiveNodes_4" presStyleLbl="node1" presStyleIdx="3" presStyleCnt="5">
        <dgm:presLayoutVars>
          <dgm:bulletEnabled val="1"/>
        </dgm:presLayoutVars>
      </dgm:prSet>
      <dgm:spPr/>
    </dgm:pt>
    <dgm:pt modelId="{4DDABAD5-3216-404B-880B-53633E4398E2}" type="pres">
      <dgm:prSet presAssocID="{79CC125A-4F3F-47AB-927D-F1640C5BAD0A}" presName="FiveNodes_5" presStyleLbl="node1" presStyleIdx="4" presStyleCnt="5">
        <dgm:presLayoutVars>
          <dgm:bulletEnabled val="1"/>
        </dgm:presLayoutVars>
      </dgm:prSet>
      <dgm:spPr/>
    </dgm:pt>
    <dgm:pt modelId="{E7276B94-0B8F-4005-8870-08A9F7B293AB}" type="pres">
      <dgm:prSet presAssocID="{79CC125A-4F3F-47AB-927D-F1640C5BAD0A}" presName="FiveConn_1-2" presStyleLbl="fgAccFollowNode1" presStyleIdx="0" presStyleCnt="4">
        <dgm:presLayoutVars>
          <dgm:bulletEnabled val="1"/>
        </dgm:presLayoutVars>
      </dgm:prSet>
      <dgm:spPr/>
    </dgm:pt>
    <dgm:pt modelId="{E3621F7E-AF72-4642-B354-1AFF2D5C7B79}" type="pres">
      <dgm:prSet presAssocID="{79CC125A-4F3F-47AB-927D-F1640C5BAD0A}" presName="FiveConn_2-3" presStyleLbl="fgAccFollowNode1" presStyleIdx="1" presStyleCnt="4">
        <dgm:presLayoutVars>
          <dgm:bulletEnabled val="1"/>
        </dgm:presLayoutVars>
      </dgm:prSet>
      <dgm:spPr/>
    </dgm:pt>
    <dgm:pt modelId="{F3CACB97-6977-4250-A3DB-8313EC4F72D6}" type="pres">
      <dgm:prSet presAssocID="{79CC125A-4F3F-47AB-927D-F1640C5BAD0A}" presName="FiveConn_3-4" presStyleLbl="fgAccFollowNode1" presStyleIdx="2" presStyleCnt="4">
        <dgm:presLayoutVars>
          <dgm:bulletEnabled val="1"/>
        </dgm:presLayoutVars>
      </dgm:prSet>
      <dgm:spPr/>
    </dgm:pt>
    <dgm:pt modelId="{A4CE01E1-7314-4F25-B971-B1618EBB689E}" type="pres">
      <dgm:prSet presAssocID="{79CC125A-4F3F-47AB-927D-F1640C5BAD0A}" presName="FiveConn_4-5" presStyleLbl="fgAccFollowNode1" presStyleIdx="3" presStyleCnt="4">
        <dgm:presLayoutVars>
          <dgm:bulletEnabled val="1"/>
        </dgm:presLayoutVars>
      </dgm:prSet>
      <dgm:spPr/>
    </dgm:pt>
    <dgm:pt modelId="{DD41159E-AAA8-401E-B1A4-44AF473FCA70}" type="pres">
      <dgm:prSet presAssocID="{79CC125A-4F3F-47AB-927D-F1640C5BAD0A}" presName="FiveNodes_1_text" presStyleLbl="node1" presStyleIdx="4" presStyleCnt="5">
        <dgm:presLayoutVars>
          <dgm:bulletEnabled val="1"/>
        </dgm:presLayoutVars>
      </dgm:prSet>
      <dgm:spPr/>
    </dgm:pt>
    <dgm:pt modelId="{1369A3D5-DACA-40CB-8A12-F5B48267CD53}" type="pres">
      <dgm:prSet presAssocID="{79CC125A-4F3F-47AB-927D-F1640C5BAD0A}" presName="FiveNodes_2_text" presStyleLbl="node1" presStyleIdx="4" presStyleCnt="5">
        <dgm:presLayoutVars>
          <dgm:bulletEnabled val="1"/>
        </dgm:presLayoutVars>
      </dgm:prSet>
      <dgm:spPr/>
    </dgm:pt>
    <dgm:pt modelId="{34FF0109-E029-4C14-A1F5-5C71F1CAEB48}" type="pres">
      <dgm:prSet presAssocID="{79CC125A-4F3F-47AB-927D-F1640C5BAD0A}" presName="FiveNodes_3_text" presStyleLbl="node1" presStyleIdx="4" presStyleCnt="5">
        <dgm:presLayoutVars>
          <dgm:bulletEnabled val="1"/>
        </dgm:presLayoutVars>
      </dgm:prSet>
      <dgm:spPr/>
    </dgm:pt>
    <dgm:pt modelId="{AEEF92AF-83CE-47CF-848D-D3C21BC873FB}" type="pres">
      <dgm:prSet presAssocID="{79CC125A-4F3F-47AB-927D-F1640C5BAD0A}" presName="FiveNodes_4_text" presStyleLbl="node1" presStyleIdx="4" presStyleCnt="5">
        <dgm:presLayoutVars>
          <dgm:bulletEnabled val="1"/>
        </dgm:presLayoutVars>
      </dgm:prSet>
      <dgm:spPr/>
    </dgm:pt>
    <dgm:pt modelId="{1DD79D04-32D9-4E65-827F-CFC50A9FF038}" type="pres">
      <dgm:prSet presAssocID="{79CC125A-4F3F-47AB-927D-F1640C5BAD0A}" presName="FiveNodes_5_text" presStyleLbl="node1" presStyleIdx="4" presStyleCnt="5">
        <dgm:presLayoutVars>
          <dgm:bulletEnabled val="1"/>
        </dgm:presLayoutVars>
      </dgm:prSet>
      <dgm:spPr/>
    </dgm:pt>
  </dgm:ptLst>
  <dgm:cxnLst>
    <dgm:cxn modelId="{2432150C-A403-407B-B362-F1DF1A9261EF}" type="presOf" srcId="{240FE465-4A58-48BC-80EF-C7ED73AEABD0}" destId="{2859BF55-1949-45A7-9398-057C2D051968}" srcOrd="0" destOrd="0" presId="urn:microsoft.com/office/officeart/2005/8/layout/vProcess5"/>
    <dgm:cxn modelId="{A1BC820E-524C-48C5-BD3E-06DCDE6CFD49}" type="presOf" srcId="{A22509D1-7D10-4BC5-B293-DDA0AFBC9B9D}" destId="{E3621F7E-AF72-4642-B354-1AFF2D5C7B79}" srcOrd="0" destOrd="0" presId="urn:microsoft.com/office/officeart/2005/8/layout/vProcess5"/>
    <dgm:cxn modelId="{342B920E-CE30-44CB-9344-3ACDB625474E}" type="presOf" srcId="{F930107F-45AC-4598-B9AC-C41898717402}" destId="{4F41C53C-BC9F-49EF-8222-0ED5B9ED687D}" srcOrd="0" destOrd="0" presId="urn:microsoft.com/office/officeart/2005/8/layout/vProcess5"/>
    <dgm:cxn modelId="{4F9B3510-EA11-4E19-9E36-C85D9202BCD0}" type="presOf" srcId="{C7BF737E-D0C2-482D-A14C-A0A96B6183E0}" destId="{E7276B94-0B8F-4005-8870-08A9F7B293AB}" srcOrd="0" destOrd="0" presId="urn:microsoft.com/office/officeart/2005/8/layout/vProcess5"/>
    <dgm:cxn modelId="{DC9E382B-ABD4-4644-BBC0-DC0CB50C7FA7}" type="presOf" srcId="{F930107F-45AC-4598-B9AC-C41898717402}" destId="{AEEF92AF-83CE-47CF-848D-D3C21BC873FB}" srcOrd="1" destOrd="0" presId="urn:microsoft.com/office/officeart/2005/8/layout/vProcess5"/>
    <dgm:cxn modelId="{BD5E8D2F-CF21-4A51-AC72-2A27FFDBB384}" type="presOf" srcId="{663A4F15-F0E0-443F-B25F-00795A902DFD}" destId="{4DDABAD5-3216-404B-880B-53633E4398E2}" srcOrd="0" destOrd="0" presId="urn:microsoft.com/office/officeart/2005/8/layout/vProcess5"/>
    <dgm:cxn modelId="{2D060B37-5581-4920-99C9-7CC5B9418E05}" type="presOf" srcId="{FB6349F5-A7DC-4639-AB72-17C3B932DBF3}" destId="{F3CACB97-6977-4250-A3DB-8313EC4F72D6}" srcOrd="0" destOrd="0" presId="urn:microsoft.com/office/officeart/2005/8/layout/vProcess5"/>
    <dgm:cxn modelId="{F7F39C66-9425-4219-88EB-D15B6FF7A5B9}" type="presOf" srcId="{9C2E664E-F63A-4564-9FEC-2C9766994B36}" destId="{A4CE01E1-7314-4F25-B971-B1618EBB689E}" srcOrd="0" destOrd="0" presId="urn:microsoft.com/office/officeart/2005/8/layout/vProcess5"/>
    <dgm:cxn modelId="{78248348-E456-4C6F-BC57-C84DFC88C9C5}" type="presOf" srcId="{295A1B92-3D63-4FC1-87B8-26DC2EE91D39}" destId="{6D21CBB0-311F-4791-AF86-78FB8F02DC6A}" srcOrd="0" destOrd="0" presId="urn:microsoft.com/office/officeart/2005/8/layout/vProcess5"/>
    <dgm:cxn modelId="{27F74E4C-54E3-4597-8A95-C78B09F22D6E}" srcId="{79CC125A-4F3F-47AB-927D-F1640C5BAD0A}" destId="{240FE465-4A58-48BC-80EF-C7ED73AEABD0}" srcOrd="0" destOrd="0" parTransId="{E39B330B-F610-4A27-B984-8FECCED3B2D5}" sibTransId="{C7BF737E-D0C2-482D-A14C-A0A96B6183E0}"/>
    <dgm:cxn modelId="{33D9B67C-CEB5-4298-A826-1C032B332721}" srcId="{79CC125A-4F3F-47AB-927D-F1640C5BAD0A}" destId="{663A4F15-F0E0-443F-B25F-00795A902DFD}" srcOrd="4" destOrd="0" parTransId="{1041888A-578F-495D-9409-28BAE41877D3}" sibTransId="{584C08BC-597A-45C0-8A14-DCA9636847F7}"/>
    <dgm:cxn modelId="{06323281-1C18-4278-978A-E5DE8B55F280}" type="presOf" srcId="{86506FA9-F2F8-4E85-9CF4-218F9F282C26}" destId="{9A7482C1-D649-4099-939E-598281ED6B9D}" srcOrd="0" destOrd="0" presId="urn:microsoft.com/office/officeart/2005/8/layout/vProcess5"/>
    <dgm:cxn modelId="{6EA6C684-61D1-4B62-8843-C9C7AEB28932}" type="presOf" srcId="{240FE465-4A58-48BC-80EF-C7ED73AEABD0}" destId="{DD41159E-AAA8-401E-B1A4-44AF473FCA70}" srcOrd="1" destOrd="0" presId="urn:microsoft.com/office/officeart/2005/8/layout/vProcess5"/>
    <dgm:cxn modelId="{A9B99394-EC08-402E-A19A-9C19829C4513}" type="presOf" srcId="{79CC125A-4F3F-47AB-927D-F1640C5BAD0A}" destId="{F6533D55-D923-4092-8599-844B0015102E}" srcOrd="0" destOrd="0" presId="urn:microsoft.com/office/officeart/2005/8/layout/vProcess5"/>
    <dgm:cxn modelId="{D8F5AD98-2E1F-450C-9626-3D7CA07764DD}" srcId="{79CC125A-4F3F-47AB-927D-F1640C5BAD0A}" destId="{295A1B92-3D63-4FC1-87B8-26DC2EE91D39}" srcOrd="1" destOrd="0" parTransId="{CF151535-07E9-4B04-98FC-C83DD3B17722}" sibTransId="{A22509D1-7D10-4BC5-B293-DDA0AFBC9B9D}"/>
    <dgm:cxn modelId="{29EA4EB1-B0FA-4D5D-B017-4B25E2BBA218}" srcId="{79CC125A-4F3F-47AB-927D-F1640C5BAD0A}" destId="{86506FA9-F2F8-4E85-9CF4-218F9F282C26}" srcOrd="2" destOrd="0" parTransId="{8327AC0A-D058-4D41-8DFD-FBC651ABCB95}" sibTransId="{FB6349F5-A7DC-4639-AB72-17C3B932DBF3}"/>
    <dgm:cxn modelId="{593CD2C1-0FAD-4A90-B949-DA70D29D68A7}" srcId="{79CC125A-4F3F-47AB-927D-F1640C5BAD0A}" destId="{F930107F-45AC-4598-B9AC-C41898717402}" srcOrd="3" destOrd="0" parTransId="{7CFA218D-9F86-4470-8D7F-FDDB4FCCEBD4}" sibTransId="{9C2E664E-F63A-4564-9FEC-2C9766994B36}"/>
    <dgm:cxn modelId="{2BDF4BC6-3AF9-46C1-B510-156BACC2AD8B}" type="presOf" srcId="{663A4F15-F0E0-443F-B25F-00795A902DFD}" destId="{1DD79D04-32D9-4E65-827F-CFC50A9FF038}" srcOrd="1" destOrd="0" presId="urn:microsoft.com/office/officeart/2005/8/layout/vProcess5"/>
    <dgm:cxn modelId="{2057B8F6-55BF-4F87-9B93-4E3D30124D8B}" type="presOf" srcId="{295A1B92-3D63-4FC1-87B8-26DC2EE91D39}" destId="{1369A3D5-DACA-40CB-8A12-F5B48267CD53}" srcOrd="1" destOrd="0" presId="urn:microsoft.com/office/officeart/2005/8/layout/vProcess5"/>
    <dgm:cxn modelId="{264FFDFF-A4AD-447B-BF8C-A834C5A0E2E9}" type="presOf" srcId="{86506FA9-F2F8-4E85-9CF4-218F9F282C26}" destId="{34FF0109-E029-4C14-A1F5-5C71F1CAEB48}" srcOrd="1" destOrd="0" presId="urn:microsoft.com/office/officeart/2005/8/layout/vProcess5"/>
    <dgm:cxn modelId="{5AA65C69-CB73-4C21-A895-55D39314593C}" type="presParOf" srcId="{F6533D55-D923-4092-8599-844B0015102E}" destId="{72B55AC7-4A93-4404-91F7-7E342ECEC0A5}" srcOrd="0" destOrd="0" presId="urn:microsoft.com/office/officeart/2005/8/layout/vProcess5"/>
    <dgm:cxn modelId="{8D6646E9-36AA-4A30-A0B7-38F9922D842F}" type="presParOf" srcId="{F6533D55-D923-4092-8599-844B0015102E}" destId="{2859BF55-1949-45A7-9398-057C2D051968}" srcOrd="1" destOrd="0" presId="urn:microsoft.com/office/officeart/2005/8/layout/vProcess5"/>
    <dgm:cxn modelId="{27C3274D-5E23-4D73-8005-3D89EDB38F94}" type="presParOf" srcId="{F6533D55-D923-4092-8599-844B0015102E}" destId="{6D21CBB0-311F-4791-AF86-78FB8F02DC6A}" srcOrd="2" destOrd="0" presId="urn:microsoft.com/office/officeart/2005/8/layout/vProcess5"/>
    <dgm:cxn modelId="{4C90585E-B420-4B18-9F71-36E5816F623C}" type="presParOf" srcId="{F6533D55-D923-4092-8599-844B0015102E}" destId="{9A7482C1-D649-4099-939E-598281ED6B9D}" srcOrd="3" destOrd="0" presId="urn:microsoft.com/office/officeart/2005/8/layout/vProcess5"/>
    <dgm:cxn modelId="{5C9CDBB0-7BFA-44E5-BD44-FEDF13D6818D}" type="presParOf" srcId="{F6533D55-D923-4092-8599-844B0015102E}" destId="{4F41C53C-BC9F-49EF-8222-0ED5B9ED687D}" srcOrd="4" destOrd="0" presId="urn:microsoft.com/office/officeart/2005/8/layout/vProcess5"/>
    <dgm:cxn modelId="{1830B635-BD51-4FBD-9172-1CB69613185B}" type="presParOf" srcId="{F6533D55-D923-4092-8599-844B0015102E}" destId="{4DDABAD5-3216-404B-880B-53633E4398E2}" srcOrd="5" destOrd="0" presId="urn:microsoft.com/office/officeart/2005/8/layout/vProcess5"/>
    <dgm:cxn modelId="{9F8260D2-B988-473F-BA7B-6710A5392D61}" type="presParOf" srcId="{F6533D55-D923-4092-8599-844B0015102E}" destId="{E7276B94-0B8F-4005-8870-08A9F7B293AB}" srcOrd="6" destOrd="0" presId="urn:microsoft.com/office/officeart/2005/8/layout/vProcess5"/>
    <dgm:cxn modelId="{D3C7DC65-DC99-4275-83CF-A0D31A8BA683}" type="presParOf" srcId="{F6533D55-D923-4092-8599-844B0015102E}" destId="{E3621F7E-AF72-4642-B354-1AFF2D5C7B79}" srcOrd="7" destOrd="0" presId="urn:microsoft.com/office/officeart/2005/8/layout/vProcess5"/>
    <dgm:cxn modelId="{5681B3AF-3A8B-490C-AE91-98932719DD5D}" type="presParOf" srcId="{F6533D55-D923-4092-8599-844B0015102E}" destId="{F3CACB97-6977-4250-A3DB-8313EC4F72D6}" srcOrd="8" destOrd="0" presId="urn:microsoft.com/office/officeart/2005/8/layout/vProcess5"/>
    <dgm:cxn modelId="{6164C2D9-C51A-4050-9EDA-23DA82DAB20A}" type="presParOf" srcId="{F6533D55-D923-4092-8599-844B0015102E}" destId="{A4CE01E1-7314-4F25-B971-B1618EBB689E}" srcOrd="9" destOrd="0" presId="urn:microsoft.com/office/officeart/2005/8/layout/vProcess5"/>
    <dgm:cxn modelId="{C01B8180-1D4F-4D80-B6C2-D26EBEB7E6C2}" type="presParOf" srcId="{F6533D55-D923-4092-8599-844B0015102E}" destId="{DD41159E-AAA8-401E-B1A4-44AF473FCA70}" srcOrd="10" destOrd="0" presId="urn:microsoft.com/office/officeart/2005/8/layout/vProcess5"/>
    <dgm:cxn modelId="{795A3CC5-ACDC-423A-9913-BE705CDBBBFF}" type="presParOf" srcId="{F6533D55-D923-4092-8599-844B0015102E}" destId="{1369A3D5-DACA-40CB-8A12-F5B48267CD53}" srcOrd="11" destOrd="0" presId="urn:microsoft.com/office/officeart/2005/8/layout/vProcess5"/>
    <dgm:cxn modelId="{FCB8B357-9436-42A2-9217-95F52E67F041}" type="presParOf" srcId="{F6533D55-D923-4092-8599-844B0015102E}" destId="{34FF0109-E029-4C14-A1F5-5C71F1CAEB48}" srcOrd="12" destOrd="0" presId="urn:microsoft.com/office/officeart/2005/8/layout/vProcess5"/>
    <dgm:cxn modelId="{32E38CF9-10DE-4BC4-A06F-2E45A7658915}" type="presParOf" srcId="{F6533D55-D923-4092-8599-844B0015102E}" destId="{AEEF92AF-83CE-47CF-848D-D3C21BC873FB}" srcOrd="13" destOrd="0" presId="urn:microsoft.com/office/officeart/2005/8/layout/vProcess5"/>
    <dgm:cxn modelId="{F32F89A2-A88D-414A-85A2-B268F4D70C81}" type="presParOf" srcId="{F6533D55-D923-4092-8599-844B0015102E}" destId="{1DD79D04-32D9-4E65-827F-CFC50A9FF03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9BF55-1949-45A7-9398-057C2D051968}">
      <dsp:nvSpPr>
        <dsp:cNvPr id="0" name=""/>
        <dsp:cNvSpPr/>
      </dsp:nvSpPr>
      <dsp:spPr>
        <a:xfrm>
          <a:off x="0" y="0"/>
          <a:ext cx="5234875" cy="66693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u="sng" kern="1200"/>
            <a:t>Nội dung:</a:t>
          </a:r>
          <a:endParaRPr lang="en-US" sz="2800" kern="1200"/>
        </a:p>
      </dsp:txBody>
      <dsp:txXfrm>
        <a:off x="19534" y="19534"/>
        <a:ext cx="4437163" cy="627871"/>
      </dsp:txXfrm>
    </dsp:sp>
    <dsp:sp modelId="{6D21CBB0-311F-4791-AF86-78FB8F02DC6A}">
      <dsp:nvSpPr>
        <dsp:cNvPr id="0" name=""/>
        <dsp:cNvSpPr/>
      </dsp:nvSpPr>
      <dsp:spPr>
        <a:xfrm>
          <a:off x="390915" y="759569"/>
          <a:ext cx="5234875" cy="666939"/>
        </a:xfrm>
        <a:prstGeom prst="roundRect">
          <a:avLst>
            <a:gd name="adj" fmla="val 10000"/>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1.Giới thiệu.</a:t>
          </a:r>
        </a:p>
      </dsp:txBody>
      <dsp:txXfrm>
        <a:off x="410449" y="779103"/>
        <a:ext cx="4371380" cy="627871"/>
      </dsp:txXfrm>
    </dsp:sp>
    <dsp:sp modelId="{9A7482C1-D649-4099-939E-598281ED6B9D}">
      <dsp:nvSpPr>
        <dsp:cNvPr id="0" name=""/>
        <dsp:cNvSpPr/>
      </dsp:nvSpPr>
      <dsp:spPr>
        <a:xfrm>
          <a:off x="781831" y="1519138"/>
          <a:ext cx="5234875" cy="666939"/>
        </a:xfrm>
        <a:prstGeom prst="roundRect">
          <a:avLst>
            <a:gd name="adj" fmla="val 10000"/>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2.Xử lí dữ liệu.</a:t>
          </a:r>
        </a:p>
      </dsp:txBody>
      <dsp:txXfrm>
        <a:off x="801365" y="1538672"/>
        <a:ext cx="4371380" cy="627871"/>
      </dsp:txXfrm>
    </dsp:sp>
    <dsp:sp modelId="{4F41C53C-BC9F-49EF-8222-0ED5B9ED687D}">
      <dsp:nvSpPr>
        <dsp:cNvPr id="0" name=""/>
        <dsp:cNvSpPr/>
      </dsp:nvSpPr>
      <dsp:spPr>
        <a:xfrm>
          <a:off x="1172747" y="2278708"/>
          <a:ext cx="5234875" cy="666939"/>
        </a:xfrm>
        <a:prstGeom prst="roundRect">
          <a:avLst>
            <a:gd name="adj" fmla="val 10000"/>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3.Nội dung phân tích.</a:t>
          </a:r>
        </a:p>
      </dsp:txBody>
      <dsp:txXfrm>
        <a:off x="1192281" y="2298242"/>
        <a:ext cx="4371380" cy="627871"/>
      </dsp:txXfrm>
    </dsp:sp>
    <dsp:sp modelId="{4DDABAD5-3216-404B-880B-53633E4398E2}">
      <dsp:nvSpPr>
        <dsp:cNvPr id="0" name=""/>
        <dsp:cNvSpPr/>
      </dsp:nvSpPr>
      <dsp:spPr>
        <a:xfrm>
          <a:off x="1563663" y="3038277"/>
          <a:ext cx="5234875" cy="666939"/>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4. Kết luận.</a:t>
          </a:r>
        </a:p>
      </dsp:txBody>
      <dsp:txXfrm>
        <a:off x="1583197" y="3057811"/>
        <a:ext cx="4371380" cy="627871"/>
      </dsp:txXfrm>
    </dsp:sp>
    <dsp:sp modelId="{E7276B94-0B8F-4005-8870-08A9F7B293AB}">
      <dsp:nvSpPr>
        <dsp:cNvPr id="0" name=""/>
        <dsp:cNvSpPr/>
      </dsp:nvSpPr>
      <dsp:spPr>
        <a:xfrm>
          <a:off x="4801364" y="487236"/>
          <a:ext cx="433510" cy="433510"/>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898904" y="487236"/>
        <a:ext cx="238430" cy="326216"/>
      </dsp:txXfrm>
    </dsp:sp>
    <dsp:sp modelId="{E3621F7E-AF72-4642-B354-1AFF2D5C7B79}">
      <dsp:nvSpPr>
        <dsp:cNvPr id="0" name=""/>
        <dsp:cNvSpPr/>
      </dsp:nvSpPr>
      <dsp:spPr>
        <a:xfrm>
          <a:off x="5192280" y="1246805"/>
          <a:ext cx="433510" cy="433510"/>
        </a:xfrm>
        <a:prstGeom prst="downArrow">
          <a:avLst>
            <a:gd name="adj1" fmla="val 55000"/>
            <a:gd name="adj2" fmla="val 45000"/>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289820" y="1246805"/>
        <a:ext cx="238430" cy="326216"/>
      </dsp:txXfrm>
    </dsp:sp>
    <dsp:sp modelId="{F3CACB97-6977-4250-A3DB-8313EC4F72D6}">
      <dsp:nvSpPr>
        <dsp:cNvPr id="0" name=""/>
        <dsp:cNvSpPr/>
      </dsp:nvSpPr>
      <dsp:spPr>
        <a:xfrm>
          <a:off x="5583196" y="1995259"/>
          <a:ext cx="433510" cy="433510"/>
        </a:xfrm>
        <a:prstGeom prst="downArrow">
          <a:avLst>
            <a:gd name="adj1" fmla="val 55000"/>
            <a:gd name="adj2" fmla="val 45000"/>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680736" y="1995259"/>
        <a:ext cx="238430" cy="326216"/>
      </dsp:txXfrm>
    </dsp:sp>
    <dsp:sp modelId="{A4CE01E1-7314-4F25-B971-B1618EBB689E}">
      <dsp:nvSpPr>
        <dsp:cNvPr id="0" name=""/>
        <dsp:cNvSpPr/>
      </dsp:nvSpPr>
      <dsp:spPr>
        <a:xfrm>
          <a:off x="5974112" y="2762239"/>
          <a:ext cx="433510" cy="433510"/>
        </a:xfrm>
        <a:prstGeom prst="downArrow">
          <a:avLst>
            <a:gd name="adj1" fmla="val 55000"/>
            <a:gd name="adj2" fmla="val 45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071652" y="2762239"/>
        <a:ext cx="238430" cy="32621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07:44:21.0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07:44:21.0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9469B-F502-4CD8-BA64-570C65FBBC58}"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C424B-399E-46DD-AD4E-27DB33D6ED09}" type="slidenum">
              <a:rPr lang="en-US" smtClean="0"/>
              <a:t>‹#›</a:t>
            </a:fld>
            <a:endParaRPr lang="en-US"/>
          </a:p>
        </p:txBody>
      </p:sp>
    </p:spTree>
    <p:extLst>
      <p:ext uri="{BB962C8B-B14F-4D97-AF65-F5344CB8AC3E}">
        <p14:creationId xmlns:p14="http://schemas.microsoft.com/office/powerpoint/2010/main" val="1378527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9980-3787-4687-0A2E-36487EA5A2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3F4C27-6983-692C-64C8-4935E7EE6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FF50EE-2BCA-170B-4D67-62A686A4C2C4}"/>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7841BE81-F735-6537-7F08-9E98DEA5C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6FEB3-9B03-1CB5-E5A8-DC8C62059C7D}"/>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181493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E4AF-528A-233B-E3DE-0A3C529B44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CDF289-237D-63E1-568F-951FEA9693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4A1F9-9B49-F0F5-1E81-BEE56D774144}"/>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1FCFFCFD-3F66-FDD6-782F-600B02F787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3B70A-2B60-4D54-5512-30B9F58D2B4B}"/>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1145141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E1D42A-9418-7447-A55B-EFC5740ED9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D35518-7C67-BCC5-BD00-74B9315681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1BDCF-D5E5-913C-4F79-6AA8EA2C3EEB}"/>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BB9634D8-CB7B-46A9-63A6-92CCADB25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D3A36-FDCC-6B97-F878-1879933186EC}"/>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1990689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5DF58-451A-0E14-2C4D-D0E17E324C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AAF73-F8F2-0A0A-D408-CBBC2090CE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8853DC-CADA-6594-29ED-EEA2C938E225}"/>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64DC12BA-F610-0A08-484D-AA15D9C3CC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B86BF-E132-639E-1D58-BE5F2C6B55E7}"/>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143542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9D9E-4A5C-10E0-E0B8-DAE6BE3EA9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70CE34-84D7-6337-0312-E00B6E733F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02FDEE-0FB2-4A36-9695-7709EC41E77A}"/>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02027F2A-C52F-7059-1EB5-5FE7AE132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FFA92-E826-2D2F-38FC-49D1D3DD302C}"/>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269800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E0F1-63A8-AB55-FAA6-CAA576E0E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A54E4-F424-AFC8-03FC-4867295553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34AECA-3C48-1EFE-72C6-4623B2E1A2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84B73A-EA4F-DECB-EC31-3B16FE05B054}"/>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6" name="Footer Placeholder 5">
            <a:extLst>
              <a:ext uri="{FF2B5EF4-FFF2-40B4-BE49-F238E27FC236}">
                <a16:creationId xmlns:a16="http://schemas.microsoft.com/office/drawing/2014/main" id="{26B6A2DE-461A-D186-5696-1175A5D46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C8AFDC-3BDD-7562-B6D8-735F40D76F1E}"/>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354836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582D8-D03E-516E-7001-918C28130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B8693B-78BE-E1A2-1D65-CC7623E85A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BA008-8EA0-2C53-21C6-B0298D779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2EF27B-BA09-904D-F090-F91C9A80E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14100-08E9-CCCD-434E-B820EFA522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0286B-EF02-ADA3-816E-A64BF510A7DD}"/>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8" name="Footer Placeholder 7">
            <a:extLst>
              <a:ext uri="{FF2B5EF4-FFF2-40B4-BE49-F238E27FC236}">
                <a16:creationId xmlns:a16="http://schemas.microsoft.com/office/drawing/2014/main" id="{CF04B55A-C5C8-B553-F90D-D45529F03C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09A28B-B04A-BBC1-4775-1C6380DA2394}"/>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2788852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BF1A7-58BE-4E99-8145-FF3A469425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D55E93-8ED2-B778-E08E-4FF6FF2014BF}"/>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4" name="Footer Placeholder 3">
            <a:extLst>
              <a:ext uri="{FF2B5EF4-FFF2-40B4-BE49-F238E27FC236}">
                <a16:creationId xmlns:a16="http://schemas.microsoft.com/office/drawing/2014/main" id="{786BCD62-9469-0B99-31FD-6F9575395B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A486A9-99B6-AA2F-863C-430BDA6479B6}"/>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42163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8C7F84-C0B0-4B89-1895-567B277FA31B}"/>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3" name="Footer Placeholder 2">
            <a:extLst>
              <a:ext uri="{FF2B5EF4-FFF2-40B4-BE49-F238E27FC236}">
                <a16:creationId xmlns:a16="http://schemas.microsoft.com/office/drawing/2014/main" id="{23878890-482C-DC0E-53FD-296FD70041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495393-F131-6C35-6114-8444A34C9610}"/>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2901430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12E1-E444-4090-B4CD-85F04216D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B64966-32DA-5B97-E1DD-B7BC8A4B1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1664A-C52B-9F3B-31E6-A1A47F0CC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13BC89-6C3B-7068-B954-1D0B5B5BBEFE}"/>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6" name="Footer Placeholder 5">
            <a:extLst>
              <a:ext uri="{FF2B5EF4-FFF2-40B4-BE49-F238E27FC236}">
                <a16:creationId xmlns:a16="http://schemas.microsoft.com/office/drawing/2014/main" id="{1EE0423E-B317-F94F-A25C-47CD9FC6E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E1500-816A-391C-FFAE-7208E0858F20}"/>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3079726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FCEA-731B-707D-3444-605A5E323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44D4BB-5DF5-AFD7-2F11-E5DF30C920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59A0D9-6BCF-E00B-0F86-9FBEBE54C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82B229-6D32-0F65-466C-D98092368B5D}"/>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6" name="Footer Placeholder 5">
            <a:extLst>
              <a:ext uri="{FF2B5EF4-FFF2-40B4-BE49-F238E27FC236}">
                <a16:creationId xmlns:a16="http://schemas.microsoft.com/office/drawing/2014/main" id="{ACA25121-4380-CCF0-D6AE-93B1DA401A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9CA78-9719-A34C-1E80-9881EF7114C3}"/>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2823807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B4F469-7602-D0FC-2F08-66E946102C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8A3DCB-CEDF-5575-CE01-752025E6FD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558D4-8C56-5F99-A9C5-E6109621DF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AE07B6CE-61AB-6304-A775-513E4B8A08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622E617-0B29-C38D-940D-193355885A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358C10-D8B2-4A0A-9A9B-5591475706FD}" type="slidenum">
              <a:rPr lang="en-US" smtClean="0"/>
              <a:t>‹#›</a:t>
            </a:fld>
            <a:endParaRPr lang="en-US"/>
          </a:p>
        </p:txBody>
      </p:sp>
    </p:spTree>
    <p:extLst>
      <p:ext uri="{BB962C8B-B14F-4D97-AF65-F5344CB8AC3E}">
        <p14:creationId xmlns:p14="http://schemas.microsoft.com/office/powerpoint/2010/main" val="1312059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2259" y="-149360"/>
            <a:ext cx="13710932" cy="10060760"/>
          </a:xfrm>
          <a:custGeom>
            <a:avLst/>
            <a:gdLst/>
            <a:ahLst/>
            <a:cxnLst/>
            <a:rect l="l" t="t" r="r" b="b"/>
            <a:pathLst>
              <a:path w="20566398" h="15091140">
                <a:moveTo>
                  <a:pt x="0" y="0"/>
                </a:moveTo>
                <a:lnTo>
                  <a:pt x="20566398" y="0"/>
                </a:lnTo>
                <a:lnTo>
                  <a:pt x="20566398" y="15091139"/>
                </a:lnTo>
                <a:lnTo>
                  <a:pt x="0" y="15091139"/>
                </a:lnTo>
                <a:lnTo>
                  <a:pt x="0" y="0"/>
                </a:lnTo>
                <a:close/>
              </a:path>
            </a:pathLst>
          </a:custGeom>
          <a:blipFill>
            <a:blip r:embed="rId2">
              <a:alphaModFix amt="19999"/>
            </a:blip>
            <a:stretch>
              <a:fillRect l="-4358" t="-11120" r="-4358"/>
            </a:stretch>
          </a:blipFill>
        </p:spPr>
        <p:txBody>
          <a:bodyPr/>
          <a:lstStyle/>
          <a:p>
            <a:endParaRPr lang="en-US" sz="1200"/>
          </a:p>
        </p:txBody>
      </p:sp>
      <p:grpSp>
        <p:nvGrpSpPr>
          <p:cNvPr id="3" name="Group 3"/>
          <p:cNvGrpSpPr/>
          <p:nvPr/>
        </p:nvGrpSpPr>
        <p:grpSpPr>
          <a:xfrm>
            <a:off x="1" y="-675643"/>
            <a:ext cx="4302799" cy="7533644"/>
            <a:chOff x="0" y="0"/>
            <a:chExt cx="5353494" cy="9373274"/>
          </a:xfrm>
        </p:grpSpPr>
        <p:sp>
          <p:nvSpPr>
            <p:cNvPr id="4" name="Freeform 4"/>
            <p:cNvSpPr/>
            <p:nvPr/>
          </p:nvSpPr>
          <p:spPr>
            <a:xfrm>
              <a:off x="0" y="0"/>
              <a:ext cx="5353493" cy="9373274"/>
            </a:xfrm>
            <a:custGeom>
              <a:avLst/>
              <a:gdLst/>
              <a:ahLst/>
              <a:cxnLst/>
              <a:rect l="l" t="t" r="r" b="b"/>
              <a:pathLst>
                <a:path w="5353493" h="9373274">
                  <a:moveTo>
                    <a:pt x="5353493" y="9373274"/>
                  </a:moveTo>
                  <a:lnTo>
                    <a:pt x="0" y="9373274"/>
                  </a:lnTo>
                  <a:lnTo>
                    <a:pt x="0" y="0"/>
                  </a:lnTo>
                  <a:lnTo>
                    <a:pt x="5353493" y="9373274"/>
                  </a:lnTo>
                  <a:close/>
                </a:path>
              </a:pathLst>
            </a:custGeom>
            <a:solidFill>
              <a:srgbClr val="FFD834"/>
            </a:solidFill>
          </p:spPr>
          <p:txBody>
            <a:bodyPr/>
            <a:lstStyle/>
            <a:p>
              <a:endParaRPr lang="en-US" sz="1200"/>
            </a:p>
          </p:txBody>
        </p:sp>
      </p:grpSp>
      <p:grpSp>
        <p:nvGrpSpPr>
          <p:cNvPr id="5" name="Group 5"/>
          <p:cNvGrpSpPr/>
          <p:nvPr/>
        </p:nvGrpSpPr>
        <p:grpSpPr>
          <a:xfrm rot="5400000">
            <a:off x="-1161566" y="1085366"/>
            <a:ext cx="5268459" cy="3085029"/>
            <a:chOff x="0" y="0"/>
            <a:chExt cx="8209447" cy="4807171"/>
          </a:xfrm>
        </p:grpSpPr>
        <p:sp>
          <p:nvSpPr>
            <p:cNvPr id="6" name="Freeform 6"/>
            <p:cNvSpPr/>
            <p:nvPr/>
          </p:nvSpPr>
          <p:spPr>
            <a:xfrm>
              <a:off x="0" y="0"/>
              <a:ext cx="8209447" cy="4807171"/>
            </a:xfrm>
            <a:custGeom>
              <a:avLst/>
              <a:gdLst/>
              <a:ahLst/>
              <a:cxnLst/>
              <a:rect l="l" t="t" r="r" b="b"/>
              <a:pathLst>
                <a:path w="8209447" h="4807171">
                  <a:moveTo>
                    <a:pt x="8209447" y="4807171"/>
                  </a:moveTo>
                  <a:lnTo>
                    <a:pt x="0" y="4807171"/>
                  </a:lnTo>
                  <a:lnTo>
                    <a:pt x="0" y="0"/>
                  </a:lnTo>
                  <a:lnTo>
                    <a:pt x="8209447" y="4807171"/>
                  </a:lnTo>
                  <a:close/>
                </a:path>
              </a:pathLst>
            </a:custGeom>
            <a:solidFill>
              <a:srgbClr val="FFC107"/>
            </a:solidFill>
          </p:spPr>
          <p:txBody>
            <a:bodyPr/>
            <a:lstStyle/>
            <a:p>
              <a:endParaRPr lang="en-US" sz="1200"/>
            </a:p>
          </p:txBody>
        </p:sp>
      </p:grpSp>
      <p:grpSp>
        <p:nvGrpSpPr>
          <p:cNvPr id="11" name="Group 11"/>
          <p:cNvGrpSpPr/>
          <p:nvPr/>
        </p:nvGrpSpPr>
        <p:grpSpPr>
          <a:xfrm>
            <a:off x="1341425" y="3531910"/>
            <a:ext cx="3512608" cy="3041919"/>
            <a:chOff x="0" y="0"/>
            <a:chExt cx="6350000" cy="5499100"/>
          </a:xfrm>
        </p:grpSpPr>
        <p:sp>
          <p:nvSpPr>
            <p:cNvPr id="12" name="Freeform 12"/>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l="-29340" t="-38816" r="-30770" b="-46069"/>
              </a:stretch>
            </a:blipFill>
          </p:spPr>
          <p:txBody>
            <a:bodyPr/>
            <a:lstStyle/>
            <a:p>
              <a:endParaRPr lang="en-US" sz="1200"/>
            </a:p>
          </p:txBody>
        </p:sp>
      </p:grpSp>
      <p:sp>
        <p:nvSpPr>
          <p:cNvPr id="16" name="TextBox 16"/>
          <p:cNvSpPr txBox="1"/>
          <p:nvPr/>
        </p:nvSpPr>
        <p:spPr>
          <a:xfrm>
            <a:off x="5630204" y="2487922"/>
            <a:ext cx="6561795" cy="1754326"/>
          </a:xfrm>
          <a:prstGeom prst="rect">
            <a:avLst/>
          </a:prstGeom>
        </p:spPr>
        <p:txBody>
          <a:bodyPr wrap="square" lIns="0" tIns="0" rIns="0" bIns="0" rtlCol="0" anchor="t">
            <a:spAutoFit/>
          </a:bodyPr>
          <a:lstStyle/>
          <a:p>
            <a:r>
              <a:rPr lang="vi-VN" sz="2400" b="1" dirty="0">
                <a:ln>
                  <a:solidFill>
                    <a:srgbClr val="C00000"/>
                  </a:solidFill>
                </a:ln>
                <a:solidFill>
                  <a:srgbClr val="FF0000"/>
                </a:solidFill>
              </a:rPr>
              <a:t>Đo lường hiệu suất máy móc và tìm nguyên nhân gây lãng phí trong quá trình sản xuất thông qua chỉ số OEE</a:t>
            </a:r>
            <a:endParaRPr lang="en-US" sz="2400" b="1" dirty="0">
              <a:ln>
                <a:solidFill>
                  <a:srgbClr val="C00000"/>
                </a:solidFill>
              </a:ln>
              <a:solidFill>
                <a:srgbClr val="FF0000"/>
              </a:solidFill>
            </a:endParaRPr>
          </a:p>
          <a:p>
            <a:endParaRPr lang="en-US" sz="2400" b="1" dirty="0">
              <a:solidFill>
                <a:schemeClr val="tx2">
                  <a:lumMod val="75000"/>
                  <a:lumOff val="25000"/>
                </a:schemeClr>
              </a:solidFill>
            </a:endParaRPr>
          </a:p>
          <a:p>
            <a:r>
              <a:rPr lang="en-US" b="1" dirty="0" err="1">
                <a:solidFill>
                  <a:schemeClr val="tx2">
                    <a:lumMod val="75000"/>
                    <a:lumOff val="25000"/>
                  </a:schemeClr>
                </a:solidFill>
              </a:rPr>
              <a:t>Người</a:t>
            </a:r>
            <a:r>
              <a:rPr lang="en-US" b="1" dirty="0">
                <a:solidFill>
                  <a:schemeClr val="tx2">
                    <a:lumMod val="75000"/>
                    <a:lumOff val="25000"/>
                  </a:schemeClr>
                </a:solidFill>
              </a:rPr>
              <a:t> </a:t>
            </a:r>
            <a:r>
              <a:rPr lang="en-US" b="1" dirty="0" err="1">
                <a:solidFill>
                  <a:schemeClr val="tx2">
                    <a:lumMod val="75000"/>
                    <a:lumOff val="25000"/>
                  </a:schemeClr>
                </a:solidFill>
              </a:rPr>
              <a:t>thực</a:t>
            </a:r>
            <a:r>
              <a:rPr lang="en-US" b="1" dirty="0">
                <a:solidFill>
                  <a:schemeClr val="tx2">
                    <a:lumMod val="75000"/>
                    <a:lumOff val="25000"/>
                  </a:schemeClr>
                </a:solidFill>
              </a:rPr>
              <a:t> </a:t>
            </a:r>
            <a:r>
              <a:rPr lang="en-US" b="1" dirty="0" err="1">
                <a:solidFill>
                  <a:schemeClr val="tx2">
                    <a:lumMod val="75000"/>
                    <a:lumOff val="25000"/>
                  </a:schemeClr>
                </a:solidFill>
              </a:rPr>
              <a:t>hiện:Nguyễn</a:t>
            </a:r>
            <a:r>
              <a:rPr lang="en-US" b="1" dirty="0">
                <a:solidFill>
                  <a:schemeClr val="tx2">
                    <a:lumMod val="75000"/>
                    <a:lumOff val="25000"/>
                  </a:schemeClr>
                </a:solidFill>
              </a:rPr>
              <a:t> Khánh</a:t>
            </a:r>
            <a:endParaRPr lang="vi-VN" b="1" dirty="0">
              <a:solidFill>
                <a:schemeClr val="tx2">
                  <a:lumMod val="75000"/>
                  <a:lumOff val="25000"/>
                </a:schemeClr>
              </a:solidFill>
            </a:endParaRPr>
          </a:p>
        </p:txBody>
      </p:sp>
      <p:grpSp>
        <p:nvGrpSpPr>
          <p:cNvPr id="17" name="Group 11">
            <a:extLst>
              <a:ext uri="{FF2B5EF4-FFF2-40B4-BE49-F238E27FC236}">
                <a16:creationId xmlns:a16="http://schemas.microsoft.com/office/drawing/2014/main" id="{243BB61B-64F1-647F-8F5C-EE43DEA25815}"/>
              </a:ext>
            </a:extLst>
          </p:cNvPr>
          <p:cNvGrpSpPr/>
          <p:nvPr/>
        </p:nvGrpSpPr>
        <p:grpSpPr>
          <a:xfrm>
            <a:off x="3258320" y="49260"/>
            <a:ext cx="3512608" cy="3041919"/>
            <a:chOff x="0" y="0"/>
            <a:chExt cx="6350000" cy="5499100"/>
          </a:xfrm>
        </p:grpSpPr>
        <p:sp>
          <p:nvSpPr>
            <p:cNvPr id="18" name="Freeform 12">
              <a:extLst>
                <a:ext uri="{FF2B5EF4-FFF2-40B4-BE49-F238E27FC236}">
                  <a16:creationId xmlns:a16="http://schemas.microsoft.com/office/drawing/2014/main" id="{1257264A-5289-C53E-52C8-856D08A4ED5F}"/>
                </a:ext>
              </a:extLst>
            </p:cNvPr>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l="-29340" t="-38816" r="-30770" b="-46069"/>
              </a:stretch>
            </a:blipFill>
          </p:spPr>
          <p:txBody>
            <a:bodyPr/>
            <a:lstStyle/>
            <a:p>
              <a:endParaRPr lang="en-US" sz="1200"/>
            </a:p>
          </p:txBody>
        </p:sp>
      </p:grpSp>
      <p:grpSp>
        <p:nvGrpSpPr>
          <p:cNvPr id="19" name="Group 11">
            <a:extLst>
              <a:ext uri="{FF2B5EF4-FFF2-40B4-BE49-F238E27FC236}">
                <a16:creationId xmlns:a16="http://schemas.microsoft.com/office/drawing/2014/main" id="{A8038C00-93AF-FD92-2832-CB4C5889E6BD}"/>
              </a:ext>
            </a:extLst>
          </p:cNvPr>
          <p:cNvGrpSpPr/>
          <p:nvPr/>
        </p:nvGrpSpPr>
        <p:grpSpPr>
          <a:xfrm rot="10800000">
            <a:off x="1341425" y="291626"/>
            <a:ext cx="3512608" cy="3041919"/>
            <a:chOff x="0" y="0"/>
            <a:chExt cx="6350000" cy="5499100"/>
          </a:xfrm>
        </p:grpSpPr>
        <p:sp>
          <p:nvSpPr>
            <p:cNvPr id="20" name="Freeform 12">
              <a:extLst>
                <a:ext uri="{FF2B5EF4-FFF2-40B4-BE49-F238E27FC236}">
                  <a16:creationId xmlns:a16="http://schemas.microsoft.com/office/drawing/2014/main" id="{5E328CFD-5ED6-FBA3-5940-20AA3FC5107B}"/>
                </a:ext>
              </a:extLst>
            </p:cNvPr>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l="-29340" t="-38816" r="-30770" b="-46069"/>
              </a:stretch>
            </a:blipFill>
          </p:spPr>
          <p:txBody>
            <a:bodyPr/>
            <a:lstStyle/>
            <a:p>
              <a:endParaRPr lang="en-US" sz="1200"/>
            </a:p>
          </p:txBody>
        </p:sp>
      </p:grpSp>
      <p:grpSp>
        <p:nvGrpSpPr>
          <p:cNvPr id="21" name="Group 11">
            <a:extLst>
              <a:ext uri="{FF2B5EF4-FFF2-40B4-BE49-F238E27FC236}">
                <a16:creationId xmlns:a16="http://schemas.microsoft.com/office/drawing/2014/main" id="{F23A0AF7-2E46-21D3-7C76-0D09C86F9CD0}"/>
              </a:ext>
            </a:extLst>
          </p:cNvPr>
          <p:cNvGrpSpPr/>
          <p:nvPr/>
        </p:nvGrpSpPr>
        <p:grpSpPr>
          <a:xfrm rot="10800000">
            <a:off x="-621085" y="3631520"/>
            <a:ext cx="3512608" cy="3041919"/>
            <a:chOff x="0" y="0"/>
            <a:chExt cx="6350000" cy="5499100"/>
          </a:xfrm>
        </p:grpSpPr>
        <p:sp>
          <p:nvSpPr>
            <p:cNvPr id="22" name="Freeform 12">
              <a:extLst>
                <a:ext uri="{FF2B5EF4-FFF2-40B4-BE49-F238E27FC236}">
                  <a16:creationId xmlns:a16="http://schemas.microsoft.com/office/drawing/2014/main" id="{82C3E90B-4D2A-556F-8AE0-71129F0FCCBE}"/>
                </a:ext>
              </a:extLst>
            </p:cNvPr>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l="-29340" t="-38816" r="-30770" b="-46069"/>
              </a:stretch>
            </a:blipFill>
          </p:spPr>
          <p:txBody>
            <a:bodyPr/>
            <a:lstStyle/>
            <a:p>
              <a:endParaRPr lang="en-US" sz="120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39ADD8-AF04-A3E2-4393-4D06AB2B0B2A}"/>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3.1.1.Cách </a:t>
            </a:r>
            <a:r>
              <a:rPr lang="en-US" b="1" dirty="0" err="1">
                <a:solidFill>
                  <a:srgbClr val="FF0000"/>
                </a:solidFill>
              </a:rPr>
              <a:t>cải</a:t>
            </a:r>
            <a:r>
              <a:rPr lang="en-US" b="1" dirty="0">
                <a:solidFill>
                  <a:srgbClr val="FF0000"/>
                </a:solidFill>
              </a:rPr>
              <a:t> </a:t>
            </a:r>
            <a:r>
              <a:rPr lang="en-US" b="1" dirty="0" err="1">
                <a:solidFill>
                  <a:srgbClr val="FF0000"/>
                </a:solidFill>
              </a:rPr>
              <a:t>thiện</a:t>
            </a:r>
            <a:r>
              <a:rPr lang="en-US" b="1" dirty="0">
                <a:solidFill>
                  <a:srgbClr val="FF0000"/>
                </a:solidFill>
              </a:rPr>
              <a:t> </a:t>
            </a:r>
            <a:r>
              <a:rPr lang="en-US" b="1" dirty="0" err="1">
                <a:solidFill>
                  <a:srgbClr val="FF0000"/>
                </a:solidFill>
              </a:rPr>
              <a:t>nhóm</a:t>
            </a:r>
            <a:r>
              <a:rPr lang="en-US" b="1" dirty="0">
                <a:solidFill>
                  <a:srgbClr val="FF0000"/>
                </a:solidFill>
              </a:rPr>
              <a:t> </a:t>
            </a:r>
            <a:r>
              <a:rPr lang="en-US" b="1" dirty="0" err="1">
                <a:solidFill>
                  <a:srgbClr val="FF0000"/>
                </a:solidFill>
              </a:rPr>
              <a:t>máy</a:t>
            </a:r>
            <a:r>
              <a:rPr lang="en-US" b="1" dirty="0">
                <a:solidFill>
                  <a:srgbClr val="FF0000"/>
                </a:solidFill>
              </a:rPr>
              <a:t> SC:</a:t>
            </a:r>
          </a:p>
        </p:txBody>
      </p:sp>
      <p:grpSp>
        <p:nvGrpSpPr>
          <p:cNvPr id="5" name="Group 4">
            <a:extLst>
              <a:ext uri="{FF2B5EF4-FFF2-40B4-BE49-F238E27FC236}">
                <a16:creationId xmlns:a16="http://schemas.microsoft.com/office/drawing/2014/main" id="{ADE3127B-6447-1C58-8145-01440BB7565A}"/>
              </a:ext>
            </a:extLst>
          </p:cNvPr>
          <p:cNvGrpSpPr/>
          <p:nvPr/>
        </p:nvGrpSpPr>
        <p:grpSpPr>
          <a:xfrm>
            <a:off x="1491712" y="659864"/>
            <a:ext cx="8680987" cy="5684798"/>
            <a:chOff x="1491712" y="659864"/>
            <a:chExt cx="8680987" cy="5684798"/>
          </a:xfrm>
        </p:grpSpPr>
        <p:pic>
          <p:nvPicPr>
            <p:cNvPr id="4" name="Picture 3">
              <a:extLst>
                <a:ext uri="{FF2B5EF4-FFF2-40B4-BE49-F238E27FC236}">
                  <a16:creationId xmlns:a16="http://schemas.microsoft.com/office/drawing/2014/main" id="{1BBEB962-3A4C-AF1B-B6D8-17D989BC4752}"/>
                </a:ext>
              </a:extLst>
            </p:cNvPr>
            <p:cNvPicPr>
              <a:picLocks noChangeAspect="1"/>
            </p:cNvPicPr>
            <p:nvPr/>
          </p:nvPicPr>
          <p:blipFill>
            <a:blip r:embed="rId2"/>
            <a:stretch>
              <a:fillRect/>
            </a:stretch>
          </p:blipFill>
          <p:spPr>
            <a:xfrm>
              <a:off x="1491712" y="1159016"/>
              <a:ext cx="8680987" cy="5185646"/>
            </a:xfrm>
            <a:prstGeom prst="rect">
              <a:avLst/>
            </a:prstGeom>
          </p:spPr>
        </p:pic>
        <p:pic>
          <p:nvPicPr>
            <p:cNvPr id="6" name="Picture 5">
              <a:extLst>
                <a:ext uri="{FF2B5EF4-FFF2-40B4-BE49-F238E27FC236}">
                  <a16:creationId xmlns:a16="http://schemas.microsoft.com/office/drawing/2014/main" id="{D9D06ED9-30EC-DC6B-7A30-D7E8A9467DAD}"/>
                </a:ext>
              </a:extLst>
            </p:cNvPr>
            <p:cNvPicPr>
              <a:picLocks noChangeAspect="1"/>
            </p:cNvPicPr>
            <p:nvPr/>
          </p:nvPicPr>
          <p:blipFill>
            <a:blip r:embed="rId3"/>
            <a:stretch>
              <a:fillRect/>
            </a:stretch>
          </p:blipFill>
          <p:spPr>
            <a:xfrm>
              <a:off x="1931435" y="659864"/>
              <a:ext cx="2392915" cy="499152"/>
            </a:xfrm>
            <a:prstGeom prst="rect">
              <a:avLst/>
            </a:prstGeom>
          </p:spPr>
        </p:pic>
      </p:grpSp>
      <p:sp>
        <p:nvSpPr>
          <p:cNvPr id="7" name="TextBox 6">
            <a:extLst>
              <a:ext uri="{FF2B5EF4-FFF2-40B4-BE49-F238E27FC236}">
                <a16:creationId xmlns:a16="http://schemas.microsoft.com/office/drawing/2014/main" id="{D1876333-ECB4-2ABB-1154-D632B4340BB1}"/>
              </a:ext>
            </a:extLst>
          </p:cNvPr>
          <p:cNvSpPr txBox="1"/>
          <p:nvPr/>
        </p:nvSpPr>
        <p:spPr>
          <a:xfrm>
            <a:off x="4619625" y="617053"/>
            <a:ext cx="6829426" cy="584775"/>
          </a:xfrm>
          <a:prstGeom prst="rect">
            <a:avLst/>
          </a:prstGeom>
          <a:noFill/>
        </p:spPr>
        <p:txBody>
          <a:bodyPr wrap="square" rtlCol="0">
            <a:spAutoFit/>
          </a:bodyPr>
          <a:lstStyle/>
          <a:p>
            <a:r>
              <a:rPr lang="en-US" sz="1600" dirty="0">
                <a:solidFill>
                  <a:srgbClr val="FF0000"/>
                </a:solidFill>
              </a:rPr>
              <a:t>Các </a:t>
            </a:r>
            <a:r>
              <a:rPr lang="en-US" sz="1600" dirty="0" err="1">
                <a:solidFill>
                  <a:srgbClr val="FF0000"/>
                </a:solidFill>
              </a:rPr>
              <a:t>máy</a:t>
            </a:r>
            <a:r>
              <a:rPr lang="en-US" sz="1600" dirty="0">
                <a:solidFill>
                  <a:srgbClr val="FF0000"/>
                </a:solidFill>
              </a:rPr>
              <a:t> SC: </a:t>
            </a:r>
            <a:r>
              <a:rPr lang="en-US" sz="1600" dirty="0" err="1">
                <a:solidFill>
                  <a:srgbClr val="FF0000"/>
                </a:solidFill>
              </a:rPr>
              <a:t>tốc</a:t>
            </a:r>
            <a:r>
              <a:rPr lang="en-US" sz="1600" dirty="0">
                <a:solidFill>
                  <a:srgbClr val="FF0000"/>
                </a:solidFill>
              </a:rPr>
              <a:t> </a:t>
            </a:r>
            <a:r>
              <a:rPr lang="en-US" sz="1600" dirty="0" err="1">
                <a:solidFill>
                  <a:srgbClr val="FF0000"/>
                </a:solidFill>
              </a:rPr>
              <a:t>độ</a:t>
            </a:r>
            <a:r>
              <a:rPr lang="en-US" sz="1600" dirty="0">
                <a:solidFill>
                  <a:srgbClr val="FF0000"/>
                </a:solidFill>
              </a:rPr>
              <a:t> </a:t>
            </a:r>
            <a:r>
              <a:rPr lang="en-US" sz="1600" dirty="0" err="1">
                <a:solidFill>
                  <a:srgbClr val="FF0000"/>
                </a:solidFill>
              </a:rPr>
              <a:t>chạy</a:t>
            </a:r>
            <a:r>
              <a:rPr lang="en-US" sz="1600" dirty="0">
                <a:solidFill>
                  <a:srgbClr val="FF0000"/>
                </a:solidFill>
              </a:rPr>
              <a:t> </a:t>
            </a:r>
            <a:r>
              <a:rPr lang="en-US" sz="1600" dirty="0" err="1">
                <a:solidFill>
                  <a:srgbClr val="FF0000"/>
                </a:solidFill>
              </a:rPr>
              <a:t>nhanh</a:t>
            </a:r>
            <a:r>
              <a:rPr lang="en-US" sz="1600" dirty="0">
                <a:solidFill>
                  <a:srgbClr val="FF0000"/>
                </a:solidFill>
              </a:rPr>
              <a:t>, </a:t>
            </a:r>
            <a:r>
              <a:rPr lang="en-US" sz="1600" dirty="0" err="1">
                <a:solidFill>
                  <a:srgbClr val="FF0000"/>
                </a:solidFill>
              </a:rPr>
              <a:t>ít</a:t>
            </a:r>
            <a:r>
              <a:rPr lang="en-US" sz="1600" dirty="0">
                <a:solidFill>
                  <a:srgbClr val="FF0000"/>
                </a:solidFill>
              </a:rPr>
              <a:t> </a:t>
            </a:r>
            <a:r>
              <a:rPr lang="en-US" sz="1600" dirty="0" err="1">
                <a:solidFill>
                  <a:srgbClr val="FF0000"/>
                </a:solidFill>
              </a:rPr>
              <a:t>sản</a:t>
            </a:r>
            <a:r>
              <a:rPr lang="en-US" sz="1600" dirty="0">
                <a:solidFill>
                  <a:srgbClr val="FF0000"/>
                </a:solidFill>
              </a:rPr>
              <a:t> </a:t>
            </a:r>
            <a:r>
              <a:rPr lang="en-US" sz="1600" dirty="0" err="1">
                <a:solidFill>
                  <a:srgbClr val="FF0000"/>
                </a:solidFill>
              </a:rPr>
              <a:t>phẩm</a:t>
            </a:r>
            <a:r>
              <a:rPr lang="en-US" sz="1600" dirty="0">
                <a:solidFill>
                  <a:srgbClr val="FF0000"/>
                </a:solidFill>
              </a:rPr>
              <a:t> </a:t>
            </a:r>
            <a:r>
              <a:rPr lang="en-US" sz="1600" dirty="0" err="1">
                <a:solidFill>
                  <a:srgbClr val="FF0000"/>
                </a:solidFill>
              </a:rPr>
              <a:t>lỗi</a:t>
            </a:r>
            <a:r>
              <a:rPr lang="en-US" sz="1600" dirty="0">
                <a:solidFill>
                  <a:srgbClr val="FF0000"/>
                </a:solidFill>
              </a:rPr>
              <a:t> </a:t>
            </a:r>
            <a:r>
              <a:rPr lang="en-US" sz="1600" dirty="0" err="1">
                <a:solidFill>
                  <a:srgbClr val="FF0000"/>
                </a:solidFill>
              </a:rPr>
              <a:t>nhưng</a:t>
            </a:r>
            <a:r>
              <a:rPr lang="en-US" sz="1600" dirty="0">
                <a:solidFill>
                  <a:srgbClr val="FF0000"/>
                </a:solidFill>
              </a:rPr>
              <a:t> </a:t>
            </a:r>
            <a:r>
              <a:rPr lang="en-US" sz="1600" b="1" dirty="0" err="1">
                <a:solidFill>
                  <a:srgbClr val="FF0000"/>
                </a:solidFill>
              </a:rPr>
              <a:t>dừng</a:t>
            </a:r>
            <a:r>
              <a:rPr lang="en-US" sz="1600" b="1" dirty="0">
                <a:solidFill>
                  <a:srgbClr val="FF0000"/>
                </a:solidFill>
              </a:rPr>
              <a:t> </a:t>
            </a:r>
            <a:r>
              <a:rPr lang="en-US" sz="1600" b="1" dirty="0" err="1">
                <a:solidFill>
                  <a:srgbClr val="FF0000"/>
                </a:solidFill>
              </a:rPr>
              <a:t>máy</a:t>
            </a:r>
            <a:r>
              <a:rPr lang="en-US" sz="1600" b="1" dirty="0">
                <a:solidFill>
                  <a:srgbClr val="FF0000"/>
                </a:solidFill>
              </a:rPr>
              <a:t> </a:t>
            </a:r>
            <a:r>
              <a:rPr lang="en-US" sz="1600" b="1" dirty="0" err="1">
                <a:solidFill>
                  <a:srgbClr val="FF0000"/>
                </a:solidFill>
              </a:rPr>
              <a:t>nhiều</a:t>
            </a:r>
            <a:endParaRPr lang="en-US" sz="1600" b="1" dirty="0">
              <a:solidFill>
                <a:srgbClr val="FF0000"/>
              </a:solidFill>
            </a:endParaRPr>
          </a:p>
          <a:p>
            <a:r>
              <a:rPr lang="en-US" sz="1600" dirty="0">
                <a:solidFill>
                  <a:srgbClr val="FF0000"/>
                </a:solidFill>
              </a:rPr>
              <a:t>(</a:t>
            </a:r>
            <a:r>
              <a:rPr lang="en-US" sz="1600" dirty="0" err="1">
                <a:solidFill>
                  <a:srgbClr val="FF0000"/>
                </a:solidFill>
              </a:rPr>
              <a:t>từ</a:t>
            </a:r>
            <a:r>
              <a:rPr lang="en-US" sz="1600" dirty="0">
                <a:solidFill>
                  <a:srgbClr val="FF0000"/>
                </a:solidFill>
              </a:rPr>
              <a:t> </a:t>
            </a:r>
            <a:r>
              <a:rPr lang="en-US" sz="1600" dirty="0" err="1">
                <a:solidFill>
                  <a:srgbClr val="FF0000"/>
                </a:solidFill>
              </a:rPr>
              <a:t>tháng</a:t>
            </a:r>
            <a:r>
              <a:rPr lang="en-US" sz="1600" dirty="0">
                <a:solidFill>
                  <a:srgbClr val="FF0000"/>
                </a:solidFill>
              </a:rPr>
              <a:t> 6 </a:t>
            </a:r>
            <a:r>
              <a:rPr lang="en-US" sz="1600" dirty="0" err="1">
                <a:solidFill>
                  <a:srgbClr val="FF0000"/>
                </a:solidFill>
              </a:rPr>
              <a:t>đến</a:t>
            </a:r>
            <a:r>
              <a:rPr lang="en-US" sz="1600" dirty="0">
                <a:solidFill>
                  <a:srgbClr val="FF0000"/>
                </a:solidFill>
              </a:rPr>
              <a:t> </a:t>
            </a:r>
            <a:r>
              <a:rPr lang="en-US" sz="1600" dirty="0" err="1">
                <a:solidFill>
                  <a:srgbClr val="FF0000"/>
                </a:solidFill>
              </a:rPr>
              <a:t>tháng</a:t>
            </a:r>
            <a:r>
              <a:rPr lang="en-US" sz="1600" dirty="0">
                <a:solidFill>
                  <a:srgbClr val="FF0000"/>
                </a:solidFill>
              </a:rPr>
              <a:t> 8 Availability </a:t>
            </a:r>
            <a:r>
              <a:rPr lang="en-US" sz="1600" dirty="0" err="1">
                <a:solidFill>
                  <a:srgbClr val="FF0000"/>
                </a:solidFill>
              </a:rPr>
              <a:t>giảm</a:t>
            </a:r>
            <a:r>
              <a:rPr lang="en-US" sz="1600" dirty="0">
                <a:solidFill>
                  <a:srgbClr val="FF0000"/>
                </a:solidFill>
              </a:rPr>
              <a:t> </a:t>
            </a:r>
            <a:r>
              <a:rPr lang="en-US" sz="1600" dirty="0" err="1">
                <a:solidFill>
                  <a:srgbClr val="FF0000"/>
                </a:solidFill>
              </a:rPr>
              <a:t>hơn</a:t>
            </a:r>
            <a:r>
              <a:rPr lang="en-US" sz="1600" dirty="0">
                <a:solidFill>
                  <a:srgbClr val="FF0000"/>
                </a:solidFill>
              </a:rPr>
              <a:t> 12%).</a:t>
            </a:r>
          </a:p>
        </p:txBody>
      </p:sp>
      <p:sp>
        <p:nvSpPr>
          <p:cNvPr id="10" name="Rectangle 9">
            <a:extLst>
              <a:ext uri="{FF2B5EF4-FFF2-40B4-BE49-F238E27FC236}">
                <a16:creationId xmlns:a16="http://schemas.microsoft.com/office/drawing/2014/main" id="{9681C8B9-C073-484B-BE21-A22564375772}"/>
              </a:ext>
            </a:extLst>
          </p:cNvPr>
          <p:cNvSpPr/>
          <p:nvPr/>
        </p:nvSpPr>
        <p:spPr>
          <a:xfrm>
            <a:off x="4495800" y="2457450"/>
            <a:ext cx="1466850" cy="1295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0A9D6CD-C58E-ED6F-2A23-A06A746448F8}"/>
              </a:ext>
            </a:extLst>
          </p:cNvPr>
          <p:cNvSpPr txBox="1"/>
          <p:nvPr/>
        </p:nvSpPr>
        <p:spPr>
          <a:xfrm>
            <a:off x="7658100" y="6153150"/>
            <a:ext cx="2047875" cy="307777"/>
          </a:xfrm>
          <a:prstGeom prst="rect">
            <a:avLst/>
          </a:prstGeom>
          <a:noFill/>
        </p:spPr>
        <p:txBody>
          <a:bodyPr wrap="square" rtlCol="0">
            <a:spAutoFit/>
          </a:bodyPr>
          <a:lstStyle/>
          <a:p>
            <a:r>
              <a:rPr lang="en-US" sz="1400" dirty="0" err="1">
                <a:solidFill>
                  <a:srgbClr val="FF0000"/>
                </a:solidFill>
              </a:rPr>
              <a:t>Máy</a:t>
            </a:r>
            <a:r>
              <a:rPr lang="en-US" sz="1400" dirty="0">
                <a:solidFill>
                  <a:srgbClr val="FF0000"/>
                </a:solidFill>
              </a:rPr>
              <a:t> SC06 </a:t>
            </a:r>
            <a:r>
              <a:rPr lang="en-US" sz="1400" dirty="0" err="1">
                <a:solidFill>
                  <a:srgbClr val="FF0000"/>
                </a:solidFill>
              </a:rPr>
              <a:t>thấp</a:t>
            </a:r>
            <a:r>
              <a:rPr lang="en-US" sz="1400" dirty="0">
                <a:solidFill>
                  <a:srgbClr val="FF0000"/>
                </a:solidFill>
              </a:rPr>
              <a:t> </a:t>
            </a:r>
            <a:r>
              <a:rPr lang="en-US" sz="1400" dirty="0" err="1">
                <a:solidFill>
                  <a:srgbClr val="FF0000"/>
                </a:solidFill>
              </a:rPr>
              <a:t>nhất</a:t>
            </a:r>
            <a:endParaRPr lang="en-US" sz="1400" dirty="0">
              <a:solidFill>
                <a:srgbClr val="FF0000"/>
              </a:solidFill>
            </a:endParaRPr>
          </a:p>
        </p:txBody>
      </p:sp>
    </p:spTree>
    <p:extLst>
      <p:ext uri="{BB962C8B-B14F-4D97-AF65-F5344CB8AC3E}">
        <p14:creationId xmlns:p14="http://schemas.microsoft.com/office/powerpoint/2010/main" val="1539561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B731E-09F4-8FA6-6B63-4D35F6E4185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877426-0DE8-B388-B1DD-35AC38738012}"/>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3.1.1.Cách </a:t>
            </a:r>
            <a:r>
              <a:rPr lang="en-US" b="1" dirty="0" err="1">
                <a:solidFill>
                  <a:srgbClr val="FF0000"/>
                </a:solidFill>
              </a:rPr>
              <a:t>cải</a:t>
            </a:r>
            <a:r>
              <a:rPr lang="en-US" b="1" dirty="0">
                <a:solidFill>
                  <a:srgbClr val="FF0000"/>
                </a:solidFill>
              </a:rPr>
              <a:t> </a:t>
            </a:r>
            <a:r>
              <a:rPr lang="en-US" b="1" dirty="0" err="1">
                <a:solidFill>
                  <a:srgbClr val="FF0000"/>
                </a:solidFill>
              </a:rPr>
              <a:t>thiện</a:t>
            </a:r>
            <a:r>
              <a:rPr lang="en-US" b="1" dirty="0">
                <a:solidFill>
                  <a:srgbClr val="FF0000"/>
                </a:solidFill>
              </a:rPr>
              <a:t> </a:t>
            </a:r>
            <a:r>
              <a:rPr lang="en-US" b="1" dirty="0" err="1">
                <a:solidFill>
                  <a:srgbClr val="FF0000"/>
                </a:solidFill>
              </a:rPr>
              <a:t>nhóm</a:t>
            </a:r>
            <a:r>
              <a:rPr lang="en-US" b="1" dirty="0">
                <a:solidFill>
                  <a:srgbClr val="FF0000"/>
                </a:solidFill>
              </a:rPr>
              <a:t> </a:t>
            </a:r>
            <a:r>
              <a:rPr lang="en-US" b="1" dirty="0" err="1">
                <a:solidFill>
                  <a:srgbClr val="FF0000"/>
                </a:solidFill>
              </a:rPr>
              <a:t>máy</a:t>
            </a:r>
            <a:r>
              <a:rPr lang="en-US" b="1" dirty="0">
                <a:solidFill>
                  <a:srgbClr val="FF0000"/>
                </a:solidFill>
              </a:rPr>
              <a:t> SC:</a:t>
            </a:r>
          </a:p>
        </p:txBody>
      </p:sp>
      <p:grpSp>
        <p:nvGrpSpPr>
          <p:cNvPr id="3" name="Group 2">
            <a:extLst>
              <a:ext uri="{FF2B5EF4-FFF2-40B4-BE49-F238E27FC236}">
                <a16:creationId xmlns:a16="http://schemas.microsoft.com/office/drawing/2014/main" id="{F591CEC3-EEAC-B148-98C9-9C1B7C880982}"/>
              </a:ext>
            </a:extLst>
          </p:cNvPr>
          <p:cNvGrpSpPr/>
          <p:nvPr/>
        </p:nvGrpSpPr>
        <p:grpSpPr>
          <a:xfrm>
            <a:off x="1836184" y="581506"/>
            <a:ext cx="8241265" cy="5158660"/>
            <a:chOff x="1836184" y="581506"/>
            <a:chExt cx="8241265" cy="5158660"/>
          </a:xfrm>
        </p:grpSpPr>
        <p:pic>
          <p:nvPicPr>
            <p:cNvPr id="6" name="Picture 5">
              <a:extLst>
                <a:ext uri="{FF2B5EF4-FFF2-40B4-BE49-F238E27FC236}">
                  <a16:creationId xmlns:a16="http://schemas.microsoft.com/office/drawing/2014/main" id="{55D5CCBB-C045-FBDB-DF92-57D75779CB5A}"/>
                </a:ext>
              </a:extLst>
            </p:cNvPr>
            <p:cNvPicPr>
              <a:picLocks noChangeAspect="1"/>
            </p:cNvPicPr>
            <p:nvPr/>
          </p:nvPicPr>
          <p:blipFill>
            <a:blip r:embed="rId2"/>
            <a:stretch>
              <a:fillRect/>
            </a:stretch>
          </p:blipFill>
          <p:spPr>
            <a:xfrm>
              <a:off x="1836184" y="581506"/>
              <a:ext cx="2392915" cy="499152"/>
            </a:xfrm>
            <a:prstGeom prst="rect">
              <a:avLst/>
            </a:prstGeom>
          </p:spPr>
        </p:pic>
        <p:pic>
          <p:nvPicPr>
            <p:cNvPr id="5" name="Picture 4">
              <a:extLst>
                <a:ext uri="{FF2B5EF4-FFF2-40B4-BE49-F238E27FC236}">
                  <a16:creationId xmlns:a16="http://schemas.microsoft.com/office/drawing/2014/main" id="{38159148-158C-15D7-6736-650E594B08FD}"/>
                </a:ext>
              </a:extLst>
            </p:cNvPr>
            <p:cNvPicPr>
              <a:picLocks noChangeAspect="1"/>
            </p:cNvPicPr>
            <p:nvPr/>
          </p:nvPicPr>
          <p:blipFill>
            <a:blip r:embed="rId3"/>
            <a:stretch>
              <a:fillRect/>
            </a:stretch>
          </p:blipFill>
          <p:spPr>
            <a:xfrm>
              <a:off x="1943100" y="1137808"/>
              <a:ext cx="8134349" cy="4602358"/>
            </a:xfrm>
            <a:prstGeom prst="rect">
              <a:avLst/>
            </a:prstGeom>
          </p:spPr>
        </p:pic>
      </p:grpSp>
      <p:sp>
        <p:nvSpPr>
          <p:cNvPr id="7" name="TextBox 6">
            <a:extLst>
              <a:ext uri="{FF2B5EF4-FFF2-40B4-BE49-F238E27FC236}">
                <a16:creationId xmlns:a16="http://schemas.microsoft.com/office/drawing/2014/main" id="{494B6E7F-328B-0C05-C497-9A6DA6132E30}"/>
              </a:ext>
            </a:extLst>
          </p:cNvPr>
          <p:cNvSpPr txBox="1"/>
          <p:nvPr/>
        </p:nvSpPr>
        <p:spPr>
          <a:xfrm>
            <a:off x="2219326" y="5860995"/>
            <a:ext cx="8391524" cy="830997"/>
          </a:xfrm>
          <a:prstGeom prst="rect">
            <a:avLst/>
          </a:prstGeom>
          <a:noFill/>
        </p:spPr>
        <p:txBody>
          <a:bodyPr wrap="square" rtlCol="0">
            <a:spAutoFit/>
          </a:bodyPr>
          <a:lstStyle/>
          <a:p>
            <a:r>
              <a:rPr lang="en-US" sz="1600" dirty="0" err="1"/>
              <a:t>Máy</a:t>
            </a:r>
            <a:r>
              <a:rPr lang="en-US" sz="1600" dirty="0"/>
              <a:t> SC06 </a:t>
            </a:r>
            <a:r>
              <a:rPr lang="en-US" sz="1600" dirty="0" err="1"/>
              <a:t>ngưng</a:t>
            </a:r>
            <a:r>
              <a:rPr lang="en-US" sz="1600" dirty="0"/>
              <a:t> </a:t>
            </a:r>
            <a:r>
              <a:rPr lang="en-US" sz="1600" dirty="0" err="1"/>
              <a:t>máy</a:t>
            </a:r>
            <a:r>
              <a:rPr lang="en-US" sz="1600" dirty="0"/>
              <a:t> </a:t>
            </a:r>
            <a:r>
              <a:rPr lang="en-US" sz="1600" dirty="0" err="1"/>
              <a:t>để</a:t>
            </a:r>
            <a:r>
              <a:rPr lang="en-US" sz="1600" dirty="0"/>
              <a:t> Test 82 </a:t>
            </a:r>
            <a:r>
              <a:rPr lang="en-US" sz="1600" dirty="0" err="1"/>
              <a:t>giờ</a:t>
            </a:r>
            <a:r>
              <a:rPr lang="en-US" sz="1600" dirty="0"/>
              <a:t> </a:t>
            </a:r>
            <a:r>
              <a:rPr lang="en-US" sz="1600" dirty="0" err="1"/>
              <a:t>và</a:t>
            </a:r>
            <a:r>
              <a:rPr lang="en-US" sz="1600" dirty="0"/>
              <a:t> Lack of manpower 89 </a:t>
            </a:r>
            <a:r>
              <a:rPr lang="en-US" sz="1600" dirty="0" err="1"/>
              <a:t>tiếng</a:t>
            </a:r>
            <a:r>
              <a:rPr lang="en-US" sz="1600" dirty="0"/>
              <a:t> (</a:t>
            </a:r>
            <a:r>
              <a:rPr lang="en-US" sz="1600" dirty="0" err="1"/>
              <a:t>chiếm</a:t>
            </a:r>
            <a:r>
              <a:rPr lang="en-US" sz="1600" dirty="0"/>
              <a:t> </a:t>
            </a:r>
            <a:r>
              <a:rPr lang="en-US" sz="1600" dirty="0" err="1"/>
              <a:t>phần</a:t>
            </a:r>
            <a:r>
              <a:rPr lang="en-US" sz="1600" dirty="0"/>
              <a:t> </a:t>
            </a:r>
            <a:r>
              <a:rPr lang="en-US" sz="1600" dirty="0" err="1"/>
              <a:t>lớn</a:t>
            </a:r>
            <a:r>
              <a:rPr lang="en-US" sz="1600" dirty="0"/>
              <a:t> </a:t>
            </a:r>
            <a:r>
              <a:rPr lang="en-US" sz="1600" dirty="0" err="1"/>
              <a:t>nhất</a:t>
            </a:r>
            <a:r>
              <a:rPr lang="en-US" sz="1600" dirty="0"/>
              <a:t>) </a:t>
            </a:r>
          </a:p>
          <a:p>
            <a:r>
              <a:rPr lang="en-US" sz="1600" dirty="0">
                <a:solidFill>
                  <a:srgbClr val="FF0000"/>
                </a:solidFill>
              </a:rPr>
              <a:t>=&gt; </a:t>
            </a:r>
            <a:r>
              <a:rPr lang="en-US" sz="1600" dirty="0" err="1">
                <a:solidFill>
                  <a:srgbClr val="FF0000"/>
                </a:solidFill>
              </a:rPr>
              <a:t>Ngưng</a:t>
            </a:r>
            <a:r>
              <a:rPr lang="en-US" sz="1600" dirty="0">
                <a:solidFill>
                  <a:srgbClr val="FF0000"/>
                </a:solidFill>
              </a:rPr>
              <a:t> </a:t>
            </a:r>
            <a:r>
              <a:rPr lang="en-US" sz="1600" dirty="0" err="1">
                <a:solidFill>
                  <a:srgbClr val="FF0000"/>
                </a:solidFill>
              </a:rPr>
              <a:t>máy</a:t>
            </a:r>
            <a:r>
              <a:rPr lang="en-US" sz="1600" dirty="0">
                <a:solidFill>
                  <a:srgbClr val="FF0000"/>
                </a:solidFill>
              </a:rPr>
              <a:t> do </a:t>
            </a:r>
            <a:r>
              <a:rPr lang="en-US" sz="1600" b="1" dirty="0" err="1">
                <a:solidFill>
                  <a:srgbClr val="FF0000"/>
                </a:solidFill>
              </a:rPr>
              <a:t>các</a:t>
            </a:r>
            <a:r>
              <a:rPr lang="en-US" sz="1600" b="1" dirty="0">
                <a:solidFill>
                  <a:srgbClr val="FF0000"/>
                </a:solidFill>
              </a:rPr>
              <a:t> </a:t>
            </a:r>
            <a:r>
              <a:rPr lang="en-US" sz="1600" b="1" dirty="0" err="1">
                <a:solidFill>
                  <a:srgbClr val="FF0000"/>
                </a:solidFill>
              </a:rPr>
              <a:t>yếu</a:t>
            </a:r>
            <a:r>
              <a:rPr lang="en-US" sz="1600" b="1" dirty="0">
                <a:solidFill>
                  <a:srgbClr val="FF0000"/>
                </a:solidFill>
              </a:rPr>
              <a:t> </a:t>
            </a:r>
            <a:r>
              <a:rPr lang="en-US" sz="1600" b="1" dirty="0" err="1">
                <a:solidFill>
                  <a:srgbClr val="FF0000"/>
                </a:solidFill>
              </a:rPr>
              <a:t>tố</a:t>
            </a:r>
            <a:r>
              <a:rPr lang="en-US" sz="1600" b="1" dirty="0">
                <a:solidFill>
                  <a:srgbClr val="FF0000"/>
                </a:solidFill>
              </a:rPr>
              <a:t> </a:t>
            </a:r>
            <a:r>
              <a:rPr lang="en-US" sz="1600" b="1" dirty="0" err="1">
                <a:solidFill>
                  <a:srgbClr val="FF0000"/>
                </a:solidFill>
              </a:rPr>
              <a:t>khách</a:t>
            </a:r>
            <a:r>
              <a:rPr lang="en-US" sz="1600" b="1" dirty="0">
                <a:solidFill>
                  <a:srgbClr val="FF0000"/>
                </a:solidFill>
              </a:rPr>
              <a:t> </a:t>
            </a:r>
            <a:r>
              <a:rPr lang="en-US" sz="1600" b="1" dirty="0" err="1">
                <a:solidFill>
                  <a:srgbClr val="FF0000"/>
                </a:solidFill>
              </a:rPr>
              <a:t>quan</a:t>
            </a:r>
            <a:r>
              <a:rPr lang="en-US" sz="1600" b="1" dirty="0">
                <a:solidFill>
                  <a:srgbClr val="FF0000"/>
                </a:solidFill>
              </a:rPr>
              <a:t> </a:t>
            </a:r>
            <a:r>
              <a:rPr lang="en-US" sz="1600" dirty="0" err="1">
                <a:solidFill>
                  <a:srgbClr val="FF0000"/>
                </a:solidFill>
              </a:rPr>
              <a:t>thường</a:t>
            </a:r>
            <a:r>
              <a:rPr lang="en-US" sz="1600" dirty="0">
                <a:solidFill>
                  <a:srgbClr val="FF0000"/>
                </a:solidFill>
              </a:rPr>
              <a:t> </a:t>
            </a:r>
            <a:r>
              <a:rPr lang="en-US" sz="1600" dirty="0" err="1">
                <a:solidFill>
                  <a:srgbClr val="FF0000"/>
                </a:solidFill>
              </a:rPr>
              <a:t>tập</a:t>
            </a:r>
            <a:r>
              <a:rPr lang="en-US" sz="1600" dirty="0">
                <a:solidFill>
                  <a:srgbClr val="FF0000"/>
                </a:solidFill>
              </a:rPr>
              <a:t> </a:t>
            </a:r>
            <a:r>
              <a:rPr lang="en-US" sz="1600" dirty="0" err="1">
                <a:solidFill>
                  <a:srgbClr val="FF0000"/>
                </a:solidFill>
              </a:rPr>
              <a:t>trung</a:t>
            </a:r>
            <a:r>
              <a:rPr lang="en-US" sz="1600" dirty="0">
                <a:solidFill>
                  <a:srgbClr val="FF0000"/>
                </a:solidFill>
              </a:rPr>
              <a:t> </a:t>
            </a:r>
            <a:r>
              <a:rPr lang="en-US" sz="1600" dirty="0" err="1">
                <a:solidFill>
                  <a:srgbClr val="FF0000"/>
                </a:solidFill>
              </a:rPr>
              <a:t>vào</a:t>
            </a:r>
            <a:r>
              <a:rPr lang="en-US" sz="1600" dirty="0">
                <a:solidFill>
                  <a:srgbClr val="FF0000"/>
                </a:solidFill>
              </a:rPr>
              <a:t> </a:t>
            </a:r>
            <a:r>
              <a:rPr lang="en-US" sz="1600" dirty="0" err="1">
                <a:solidFill>
                  <a:srgbClr val="FF0000"/>
                </a:solidFill>
              </a:rPr>
              <a:t>máy</a:t>
            </a:r>
            <a:r>
              <a:rPr lang="en-US" sz="1600" dirty="0">
                <a:solidFill>
                  <a:srgbClr val="FF0000"/>
                </a:solidFill>
              </a:rPr>
              <a:t> SC06: </a:t>
            </a:r>
            <a:r>
              <a:rPr lang="en-US" sz="1600" dirty="0" err="1">
                <a:solidFill>
                  <a:srgbClr val="FF0000"/>
                </a:solidFill>
              </a:rPr>
              <a:t>chuyên</a:t>
            </a:r>
            <a:r>
              <a:rPr lang="en-US" sz="1600" dirty="0">
                <a:solidFill>
                  <a:srgbClr val="FF0000"/>
                </a:solidFill>
              </a:rPr>
              <a:t> </a:t>
            </a:r>
            <a:r>
              <a:rPr lang="en-US" sz="1600" dirty="0" err="1">
                <a:solidFill>
                  <a:srgbClr val="FF0000"/>
                </a:solidFill>
              </a:rPr>
              <a:t>dùng</a:t>
            </a:r>
            <a:r>
              <a:rPr lang="en-US" sz="1600" dirty="0">
                <a:solidFill>
                  <a:srgbClr val="FF0000"/>
                </a:solidFill>
              </a:rPr>
              <a:t> </a:t>
            </a:r>
            <a:r>
              <a:rPr lang="en-US" sz="1600" dirty="0" err="1">
                <a:solidFill>
                  <a:srgbClr val="FF0000"/>
                </a:solidFill>
              </a:rPr>
              <a:t>để</a:t>
            </a:r>
            <a:r>
              <a:rPr lang="en-US" sz="1600" dirty="0">
                <a:solidFill>
                  <a:srgbClr val="FF0000"/>
                </a:solidFill>
              </a:rPr>
              <a:t> Test </a:t>
            </a:r>
            <a:r>
              <a:rPr lang="en-US" sz="1600" dirty="0" err="1">
                <a:solidFill>
                  <a:srgbClr val="FF0000"/>
                </a:solidFill>
              </a:rPr>
              <a:t>và</a:t>
            </a:r>
            <a:r>
              <a:rPr lang="en-US" sz="1600" dirty="0">
                <a:solidFill>
                  <a:srgbClr val="FF0000"/>
                </a:solidFill>
              </a:rPr>
              <a:t> </a:t>
            </a:r>
            <a:r>
              <a:rPr lang="en-US" sz="1600" dirty="0" err="1">
                <a:solidFill>
                  <a:srgbClr val="FF0000"/>
                </a:solidFill>
              </a:rPr>
              <a:t>ưu</a:t>
            </a:r>
            <a:r>
              <a:rPr lang="en-US" sz="1600" dirty="0">
                <a:solidFill>
                  <a:srgbClr val="FF0000"/>
                </a:solidFill>
              </a:rPr>
              <a:t> </a:t>
            </a:r>
            <a:r>
              <a:rPr lang="en-US" sz="1600" dirty="0" err="1">
                <a:solidFill>
                  <a:srgbClr val="FF0000"/>
                </a:solidFill>
              </a:rPr>
              <a:t>tiên</a:t>
            </a:r>
            <a:r>
              <a:rPr lang="en-US" sz="1600" dirty="0">
                <a:solidFill>
                  <a:srgbClr val="FF0000"/>
                </a:solidFill>
              </a:rPr>
              <a:t> </a:t>
            </a:r>
            <a:r>
              <a:rPr lang="en-US" sz="1600" dirty="0" err="1">
                <a:solidFill>
                  <a:srgbClr val="FF0000"/>
                </a:solidFill>
              </a:rPr>
              <a:t>tắt</a:t>
            </a:r>
            <a:r>
              <a:rPr lang="en-US" sz="1600" dirty="0">
                <a:solidFill>
                  <a:srgbClr val="FF0000"/>
                </a:solidFill>
              </a:rPr>
              <a:t> </a:t>
            </a:r>
            <a:r>
              <a:rPr lang="en-US" sz="1600" dirty="0" err="1">
                <a:solidFill>
                  <a:srgbClr val="FF0000"/>
                </a:solidFill>
              </a:rPr>
              <a:t>máy</a:t>
            </a:r>
            <a:r>
              <a:rPr lang="en-US" sz="1600" dirty="0">
                <a:solidFill>
                  <a:srgbClr val="FF0000"/>
                </a:solidFill>
              </a:rPr>
              <a:t> </a:t>
            </a:r>
            <a:r>
              <a:rPr lang="en-US" sz="1600" dirty="0" err="1">
                <a:solidFill>
                  <a:srgbClr val="FF0000"/>
                </a:solidFill>
              </a:rPr>
              <a:t>khi</a:t>
            </a:r>
            <a:r>
              <a:rPr lang="en-US" sz="1600" dirty="0">
                <a:solidFill>
                  <a:srgbClr val="FF0000"/>
                </a:solidFill>
              </a:rPr>
              <a:t> </a:t>
            </a:r>
            <a:r>
              <a:rPr lang="en-US" sz="1600" dirty="0" err="1">
                <a:solidFill>
                  <a:srgbClr val="FF0000"/>
                </a:solidFill>
              </a:rPr>
              <a:t>thiếu</a:t>
            </a:r>
            <a:r>
              <a:rPr lang="en-US" sz="1600" dirty="0">
                <a:solidFill>
                  <a:srgbClr val="FF0000"/>
                </a:solidFill>
              </a:rPr>
              <a:t> </a:t>
            </a:r>
            <a:r>
              <a:rPr lang="en-US" sz="1600" dirty="0" err="1">
                <a:solidFill>
                  <a:srgbClr val="FF0000"/>
                </a:solidFill>
              </a:rPr>
              <a:t>công</a:t>
            </a:r>
            <a:r>
              <a:rPr lang="en-US" sz="1600" dirty="0">
                <a:solidFill>
                  <a:srgbClr val="FF0000"/>
                </a:solidFill>
              </a:rPr>
              <a:t> </a:t>
            </a:r>
            <a:r>
              <a:rPr lang="en-US" sz="1600" dirty="0" err="1">
                <a:solidFill>
                  <a:srgbClr val="FF0000"/>
                </a:solidFill>
              </a:rPr>
              <a:t>nhân</a:t>
            </a:r>
            <a:r>
              <a:rPr lang="en-US" sz="1600" dirty="0">
                <a:solidFill>
                  <a:srgbClr val="FF0000"/>
                </a:solidFill>
              </a:rPr>
              <a:t> =&gt; OEE SC06 </a:t>
            </a:r>
            <a:r>
              <a:rPr lang="en-US" sz="1600" dirty="0" err="1">
                <a:solidFill>
                  <a:srgbClr val="FF0000"/>
                </a:solidFill>
              </a:rPr>
              <a:t>thấp</a:t>
            </a:r>
            <a:r>
              <a:rPr lang="en-US" sz="1600" dirty="0">
                <a:solidFill>
                  <a:srgbClr val="FF0000"/>
                </a:solidFill>
              </a:rPr>
              <a:t>.</a:t>
            </a:r>
          </a:p>
        </p:txBody>
      </p:sp>
      <p:sp>
        <p:nvSpPr>
          <p:cNvPr id="8" name="Rectangle 7">
            <a:extLst>
              <a:ext uri="{FF2B5EF4-FFF2-40B4-BE49-F238E27FC236}">
                <a16:creationId xmlns:a16="http://schemas.microsoft.com/office/drawing/2014/main" id="{447001E8-ED14-B44D-E833-09FEB2CD38F4}"/>
              </a:ext>
            </a:extLst>
          </p:cNvPr>
          <p:cNvSpPr/>
          <p:nvPr/>
        </p:nvSpPr>
        <p:spPr>
          <a:xfrm>
            <a:off x="3971926" y="4962525"/>
            <a:ext cx="1276350" cy="4654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260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36EF4-B9F6-367F-8859-B182A1A60F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3E788F-2039-ADFF-A823-DECBFD37544E}"/>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3.1.1.Cách </a:t>
            </a:r>
            <a:r>
              <a:rPr lang="en-US" b="1" dirty="0" err="1">
                <a:solidFill>
                  <a:srgbClr val="FF0000"/>
                </a:solidFill>
              </a:rPr>
              <a:t>cải</a:t>
            </a:r>
            <a:r>
              <a:rPr lang="en-US" b="1" dirty="0">
                <a:solidFill>
                  <a:srgbClr val="FF0000"/>
                </a:solidFill>
              </a:rPr>
              <a:t> </a:t>
            </a:r>
            <a:r>
              <a:rPr lang="en-US" b="1" dirty="0" err="1">
                <a:solidFill>
                  <a:srgbClr val="FF0000"/>
                </a:solidFill>
              </a:rPr>
              <a:t>thiện</a:t>
            </a:r>
            <a:r>
              <a:rPr lang="en-US" b="1" dirty="0">
                <a:solidFill>
                  <a:srgbClr val="FF0000"/>
                </a:solidFill>
              </a:rPr>
              <a:t> </a:t>
            </a:r>
            <a:r>
              <a:rPr lang="en-US" b="1" dirty="0" err="1">
                <a:solidFill>
                  <a:srgbClr val="FF0000"/>
                </a:solidFill>
              </a:rPr>
              <a:t>nhóm</a:t>
            </a:r>
            <a:r>
              <a:rPr lang="en-US" b="1" dirty="0">
                <a:solidFill>
                  <a:srgbClr val="FF0000"/>
                </a:solidFill>
              </a:rPr>
              <a:t> </a:t>
            </a:r>
            <a:r>
              <a:rPr lang="en-US" b="1" dirty="0" err="1">
                <a:solidFill>
                  <a:srgbClr val="FF0000"/>
                </a:solidFill>
              </a:rPr>
              <a:t>máy</a:t>
            </a:r>
            <a:r>
              <a:rPr lang="en-US" b="1" dirty="0">
                <a:solidFill>
                  <a:srgbClr val="FF0000"/>
                </a:solidFill>
              </a:rPr>
              <a:t> SC:</a:t>
            </a:r>
          </a:p>
        </p:txBody>
      </p:sp>
      <p:grpSp>
        <p:nvGrpSpPr>
          <p:cNvPr id="3" name="Group 2">
            <a:extLst>
              <a:ext uri="{FF2B5EF4-FFF2-40B4-BE49-F238E27FC236}">
                <a16:creationId xmlns:a16="http://schemas.microsoft.com/office/drawing/2014/main" id="{A2328967-D0D7-7F2A-7C5A-39BFE1196914}"/>
              </a:ext>
            </a:extLst>
          </p:cNvPr>
          <p:cNvGrpSpPr/>
          <p:nvPr/>
        </p:nvGrpSpPr>
        <p:grpSpPr>
          <a:xfrm>
            <a:off x="1703716" y="581506"/>
            <a:ext cx="8784567" cy="5398513"/>
            <a:chOff x="1703716" y="581506"/>
            <a:chExt cx="8784567" cy="5398513"/>
          </a:xfrm>
        </p:grpSpPr>
        <p:pic>
          <p:nvPicPr>
            <p:cNvPr id="6" name="Picture 5">
              <a:extLst>
                <a:ext uri="{FF2B5EF4-FFF2-40B4-BE49-F238E27FC236}">
                  <a16:creationId xmlns:a16="http://schemas.microsoft.com/office/drawing/2014/main" id="{751EC0A8-C789-6F24-A618-439406CA052D}"/>
                </a:ext>
              </a:extLst>
            </p:cNvPr>
            <p:cNvPicPr>
              <a:picLocks noChangeAspect="1"/>
            </p:cNvPicPr>
            <p:nvPr/>
          </p:nvPicPr>
          <p:blipFill>
            <a:blip r:embed="rId2"/>
            <a:stretch>
              <a:fillRect/>
            </a:stretch>
          </p:blipFill>
          <p:spPr>
            <a:xfrm>
              <a:off x="1836184" y="581506"/>
              <a:ext cx="2392915" cy="499152"/>
            </a:xfrm>
            <a:prstGeom prst="rect">
              <a:avLst/>
            </a:prstGeom>
          </p:spPr>
        </p:pic>
        <p:pic>
          <p:nvPicPr>
            <p:cNvPr id="22" name="Picture 21">
              <a:extLst>
                <a:ext uri="{FF2B5EF4-FFF2-40B4-BE49-F238E27FC236}">
                  <a16:creationId xmlns:a16="http://schemas.microsoft.com/office/drawing/2014/main" id="{E02F54FA-348B-6FF1-8A0C-B217B2A87001}"/>
                </a:ext>
              </a:extLst>
            </p:cNvPr>
            <p:cNvPicPr>
              <a:picLocks noChangeAspect="1"/>
            </p:cNvPicPr>
            <p:nvPr/>
          </p:nvPicPr>
          <p:blipFill>
            <a:blip r:embed="rId3"/>
            <a:stretch>
              <a:fillRect/>
            </a:stretch>
          </p:blipFill>
          <p:spPr>
            <a:xfrm>
              <a:off x="1703716" y="1198362"/>
              <a:ext cx="8784567" cy="4781657"/>
            </a:xfrm>
            <a:prstGeom prst="rect">
              <a:avLst/>
            </a:prstGeom>
          </p:spPr>
        </p:pic>
      </p:grpSp>
      <p:sp>
        <p:nvSpPr>
          <p:cNvPr id="23" name="Rectangle 22">
            <a:extLst>
              <a:ext uri="{FF2B5EF4-FFF2-40B4-BE49-F238E27FC236}">
                <a16:creationId xmlns:a16="http://schemas.microsoft.com/office/drawing/2014/main" id="{79833635-D15A-8221-4A32-789F705F9C53}"/>
              </a:ext>
            </a:extLst>
          </p:cNvPr>
          <p:cNvSpPr/>
          <p:nvPr/>
        </p:nvSpPr>
        <p:spPr>
          <a:xfrm>
            <a:off x="5334000" y="2038350"/>
            <a:ext cx="971550" cy="10096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2B58EC2-157E-4DCD-C6EB-496D5C94600C}"/>
              </a:ext>
            </a:extLst>
          </p:cNvPr>
          <p:cNvSpPr txBox="1"/>
          <p:nvPr/>
        </p:nvSpPr>
        <p:spPr>
          <a:xfrm>
            <a:off x="3205161" y="1270023"/>
            <a:ext cx="7062789" cy="523220"/>
          </a:xfrm>
          <a:prstGeom prst="rect">
            <a:avLst/>
          </a:prstGeom>
          <a:solidFill>
            <a:schemeClr val="bg1"/>
          </a:solidFill>
        </p:spPr>
        <p:txBody>
          <a:bodyPr wrap="square" rtlCol="0">
            <a:spAutoFit/>
          </a:bodyPr>
          <a:lstStyle/>
          <a:p>
            <a:r>
              <a:rPr lang="en-US" sz="1400" dirty="0" err="1"/>
              <a:t>Tổng</a:t>
            </a:r>
            <a:r>
              <a:rPr lang="en-US" sz="1400" dirty="0"/>
              <a:t> </a:t>
            </a:r>
            <a:r>
              <a:rPr lang="en-US" sz="1400" dirty="0" err="1"/>
              <a:t>thời</a:t>
            </a:r>
            <a:r>
              <a:rPr lang="en-US" sz="1400" dirty="0"/>
              <a:t> </a:t>
            </a:r>
            <a:r>
              <a:rPr lang="en-US" sz="1400" dirty="0" err="1"/>
              <a:t>gian</a:t>
            </a:r>
            <a:r>
              <a:rPr lang="en-US" sz="1400" dirty="0"/>
              <a:t> off </a:t>
            </a:r>
            <a:r>
              <a:rPr lang="en-US" sz="1400" dirty="0" err="1"/>
              <a:t>để</a:t>
            </a:r>
            <a:r>
              <a:rPr lang="en-US" sz="1400" dirty="0"/>
              <a:t> </a:t>
            </a:r>
            <a:r>
              <a:rPr lang="en-US" sz="1400" dirty="0" err="1"/>
              <a:t>sửa</a:t>
            </a:r>
            <a:r>
              <a:rPr lang="en-US" sz="1400" dirty="0"/>
              <a:t> </a:t>
            </a:r>
            <a:r>
              <a:rPr lang="en-US" sz="1400" dirty="0" err="1"/>
              <a:t>máy</a:t>
            </a:r>
            <a:r>
              <a:rPr lang="en-US" sz="1400" dirty="0"/>
              <a:t> (</a:t>
            </a:r>
            <a:r>
              <a:rPr lang="en-US" sz="1400" dirty="0" err="1"/>
              <a:t>mục</a:t>
            </a:r>
            <a:r>
              <a:rPr lang="en-US" sz="1400" dirty="0"/>
              <a:t> MC) </a:t>
            </a:r>
            <a:r>
              <a:rPr lang="en-US" sz="1400" dirty="0" err="1"/>
              <a:t>trong</a:t>
            </a:r>
            <a:r>
              <a:rPr lang="en-US" sz="1400" dirty="0"/>
              <a:t> </a:t>
            </a:r>
            <a:r>
              <a:rPr lang="en-US" sz="1400" dirty="0" err="1"/>
              <a:t>khoảng</a:t>
            </a:r>
            <a:r>
              <a:rPr lang="en-US" sz="1400" dirty="0"/>
              <a:t> </a:t>
            </a:r>
            <a:r>
              <a:rPr lang="en-US" sz="1400" dirty="0" err="1"/>
              <a:t>tháng</a:t>
            </a:r>
            <a:r>
              <a:rPr lang="en-US" sz="1400" dirty="0"/>
              <a:t> 7 - </a:t>
            </a:r>
            <a:r>
              <a:rPr lang="en-US" sz="1400" dirty="0" err="1"/>
              <a:t>tháng</a:t>
            </a:r>
            <a:r>
              <a:rPr lang="en-US" sz="1400" dirty="0"/>
              <a:t> 10 </a:t>
            </a:r>
            <a:r>
              <a:rPr lang="en-US" sz="1400" dirty="0" err="1"/>
              <a:t>là</a:t>
            </a:r>
            <a:r>
              <a:rPr lang="en-US" sz="1400" dirty="0"/>
              <a:t> 502 </a:t>
            </a:r>
            <a:r>
              <a:rPr lang="en-US" sz="1400" dirty="0" err="1"/>
              <a:t>giờ</a:t>
            </a:r>
            <a:r>
              <a:rPr lang="en-US" sz="1400" dirty="0"/>
              <a:t> (~64%): </a:t>
            </a:r>
          </a:p>
          <a:p>
            <a:r>
              <a:rPr lang="en-US" sz="1400" dirty="0">
                <a:solidFill>
                  <a:srgbClr val="FF0000"/>
                </a:solidFill>
              </a:rPr>
              <a:t>=&gt; Các </a:t>
            </a:r>
            <a:r>
              <a:rPr lang="en-US" sz="1400" dirty="0" err="1">
                <a:solidFill>
                  <a:srgbClr val="FF0000"/>
                </a:solidFill>
              </a:rPr>
              <a:t>máy</a:t>
            </a:r>
            <a:r>
              <a:rPr lang="en-US" sz="1400" dirty="0">
                <a:solidFill>
                  <a:srgbClr val="FF0000"/>
                </a:solidFill>
              </a:rPr>
              <a:t> SC </a:t>
            </a:r>
            <a:r>
              <a:rPr lang="en-US" sz="1400" dirty="0" err="1">
                <a:solidFill>
                  <a:srgbClr val="FF0000"/>
                </a:solidFill>
              </a:rPr>
              <a:t>đang</a:t>
            </a:r>
            <a:r>
              <a:rPr lang="en-US" sz="1400" dirty="0">
                <a:solidFill>
                  <a:srgbClr val="FF0000"/>
                </a:solidFill>
              </a:rPr>
              <a:t> “</a:t>
            </a:r>
            <a:r>
              <a:rPr lang="en-US" sz="1400" dirty="0" err="1">
                <a:solidFill>
                  <a:srgbClr val="FF0000"/>
                </a:solidFill>
              </a:rPr>
              <a:t>xuống</a:t>
            </a:r>
            <a:r>
              <a:rPr lang="en-US" sz="1400" dirty="0">
                <a:solidFill>
                  <a:srgbClr val="FF0000"/>
                </a:solidFill>
              </a:rPr>
              <a:t> </a:t>
            </a:r>
            <a:r>
              <a:rPr lang="en-US" sz="1400" dirty="0" err="1">
                <a:solidFill>
                  <a:srgbClr val="FF0000"/>
                </a:solidFill>
              </a:rPr>
              <a:t>cấp</a:t>
            </a:r>
            <a:r>
              <a:rPr lang="en-US" sz="1400" dirty="0">
                <a:solidFill>
                  <a:srgbClr val="FF0000"/>
                </a:solidFill>
              </a:rPr>
              <a:t>” </a:t>
            </a:r>
            <a:r>
              <a:rPr lang="en-US" sz="1400" b="1" dirty="0" err="1">
                <a:solidFill>
                  <a:srgbClr val="FF0000"/>
                </a:solidFill>
              </a:rPr>
              <a:t>kể</a:t>
            </a:r>
            <a:r>
              <a:rPr lang="en-US" sz="1400" b="1" dirty="0">
                <a:solidFill>
                  <a:srgbClr val="FF0000"/>
                </a:solidFill>
              </a:rPr>
              <a:t> </a:t>
            </a:r>
            <a:r>
              <a:rPr lang="en-US" sz="1400" b="1" dirty="0" err="1">
                <a:solidFill>
                  <a:srgbClr val="FF0000"/>
                </a:solidFill>
              </a:rPr>
              <a:t>từ</a:t>
            </a:r>
            <a:r>
              <a:rPr lang="en-US" sz="1400" b="1" dirty="0">
                <a:solidFill>
                  <a:srgbClr val="FF0000"/>
                </a:solidFill>
              </a:rPr>
              <a:t> </a:t>
            </a:r>
            <a:r>
              <a:rPr lang="en-US" sz="1400" b="1" dirty="0" err="1">
                <a:solidFill>
                  <a:srgbClr val="FF0000"/>
                </a:solidFill>
              </a:rPr>
              <a:t>tháng</a:t>
            </a:r>
            <a:r>
              <a:rPr lang="en-US" sz="1400" b="1" dirty="0">
                <a:solidFill>
                  <a:srgbClr val="FF0000"/>
                </a:solidFill>
              </a:rPr>
              <a:t> 7 </a:t>
            </a:r>
            <a:r>
              <a:rPr lang="en-US" sz="1400" dirty="0">
                <a:solidFill>
                  <a:srgbClr val="FF0000"/>
                </a:solidFill>
              </a:rPr>
              <a:t>, </a:t>
            </a:r>
            <a:r>
              <a:rPr lang="en-US" sz="1400" dirty="0" err="1">
                <a:solidFill>
                  <a:srgbClr val="FF0000"/>
                </a:solidFill>
              </a:rPr>
              <a:t>cần</a:t>
            </a:r>
            <a:r>
              <a:rPr lang="en-US" sz="1400" dirty="0">
                <a:solidFill>
                  <a:srgbClr val="FF0000"/>
                </a:solidFill>
              </a:rPr>
              <a:t> </a:t>
            </a:r>
            <a:r>
              <a:rPr lang="en-US" sz="1400" dirty="0" err="1">
                <a:solidFill>
                  <a:srgbClr val="FF0000"/>
                </a:solidFill>
              </a:rPr>
              <a:t>xem</a:t>
            </a:r>
            <a:r>
              <a:rPr lang="en-US" sz="1400" dirty="0">
                <a:solidFill>
                  <a:srgbClr val="FF0000"/>
                </a:solidFill>
              </a:rPr>
              <a:t> </a:t>
            </a:r>
            <a:r>
              <a:rPr lang="en-US" sz="1400" dirty="0" err="1">
                <a:solidFill>
                  <a:srgbClr val="FF0000"/>
                </a:solidFill>
              </a:rPr>
              <a:t>lại</a:t>
            </a:r>
            <a:r>
              <a:rPr lang="en-US" sz="1400" dirty="0">
                <a:solidFill>
                  <a:srgbClr val="FF0000"/>
                </a:solidFill>
              </a:rPr>
              <a:t> </a:t>
            </a:r>
            <a:r>
              <a:rPr lang="en-US" sz="1400" dirty="0" err="1">
                <a:solidFill>
                  <a:srgbClr val="FF0000"/>
                </a:solidFill>
              </a:rPr>
              <a:t>công</a:t>
            </a:r>
            <a:r>
              <a:rPr lang="en-US" sz="1400" dirty="0">
                <a:solidFill>
                  <a:srgbClr val="FF0000"/>
                </a:solidFill>
              </a:rPr>
              <a:t> </a:t>
            </a:r>
            <a:r>
              <a:rPr lang="en-US" sz="1400" dirty="0" err="1">
                <a:solidFill>
                  <a:srgbClr val="FF0000"/>
                </a:solidFill>
              </a:rPr>
              <a:t>tác</a:t>
            </a:r>
            <a:r>
              <a:rPr lang="en-US" sz="1400" dirty="0">
                <a:solidFill>
                  <a:srgbClr val="FF0000"/>
                </a:solidFill>
              </a:rPr>
              <a:t> </a:t>
            </a:r>
            <a:r>
              <a:rPr lang="en-US" sz="1400" dirty="0" err="1">
                <a:solidFill>
                  <a:srgbClr val="FF0000"/>
                </a:solidFill>
              </a:rPr>
              <a:t>bảo</a:t>
            </a:r>
            <a:r>
              <a:rPr lang="en-US" sz="1400" dirty="0">
                <a:solidFill>
                  <a:srgbClr val="FF0000"/>
                </a:solidFill>
              </a:rPr>
              <a:t> </a:t>
            </a:r>
            <a:r>
              <a:rPr lang="en-US" sz="1400" dirty="0" err="1">
                <a:solidFill>
                  <a:srgbClr val="FF0000"/>
                </a:solidFill>
              </a:rPr>
              <a:t>trì</a:t>
            </a:r>
            <a:r>
              <a:rPr lang="en-US" sz="1400" dirty="0">
                <a:solidFill>
                  <a:srgbClr val="FF0000"/>
                </a:solidFill>
              </a:rPr>
              <a:t> </a:t>
            </a:r>
            <a:r>
              <a:rPr lang="en-US" sz="1400" dirty="0" err="1">
                <a:solidFill>
                  <a:srgbClr val="FF0000"/>
                </a:solidFill>
              </a:rPr>
              <a:t>máy</a:t>
            </a:r>
            <a:r>
              <a:rPr lang="en-US" sz="1400" dirty="0">
                <a:solidFill>
                  <a:srgbClr val="FF0000"/>
                </a:solidFill>
              </a:rPr>
              <a:t>.</a:t>
            </a:r>
          </a:p>
        </p:txBody>
      </p:sp>
      <p:sp>
        <p:nvSpPr>
          <p:cNvPr id="25" name="TextBox 24">
            <a:extLst>
              <a:ext uri="{FF2B5EF4-FFF2-40B4-BE49-F238E27FC236}">
                <a16:creationId xmlns:a16="http://schemas.microsoft.com/office/drawing/2014/main" id="{F17B04E5-1DA6-830F-C6D8-E11ABE27EF9A}"/>
              </a:ext>
            </a:extLst>
          </p:cNvPr>
          <p:cNvSpPr txBox="1"/>
          <p:nvPr/>
        </p:nvSpPr>
        <p:spPr>
          <a:xfrm>
            <a:off x="8262936" y="5743903"/>
            <a:ext cx="2433639" cy="307777"/>
          </a:xfrm>
          <a:prstGeom prst="rect">
            <a:avLst/>
          </a:prstGeom>
          <a:solidFill>
            <a:schemeClr val="bg1"/>
          </a:solidFill>
        </p:spPr>
        <p:txBody>
          <a:bodyPr wrap="square" rtlCol="0">
            <a:spAutoFit/>
          </a:bodyPr>
          <a:lstStyle/>
          <a:p>
            <a:r>
              <a:rPr lang="en-US" sz="1400" dirty="0" err="1">
                <a:solidFill>
                  <a:srgbClr val="FF0000"/>
                </a:solidFill>
              </a:rPr>
              <a:t>Ảnh</a:t>
            </a:r>
            <a:r>
              <a:rPr lang="en-US" sz="1400" dirty="0">
                <a:solidFill>
                  <a:srgbClr val="FF0000"/>
                </a:solidFill>
              </a:rPr>
              <a:t> </a:t>
            </a:r>
            <a:r>
              <a:rPr lang="en-US" sz="1400" dirty="0" err="1">
                <a:solidFill>
                  <a:srgbClr val="FF0000"/>
                </a:solidFill>
              </a:rPr>
              <a:t>hưởng</a:t>
            </a:r>
            <a:r>
              <a:rPr lang="en-US" sz="1400" dirty="0">
                <a:solidFill>
                  <a:srgbClr val="FF0000"/>
                </a:solidFill>
              </a:rPr>
              <a:t> </a:t>
            </a:r>
            <a:r>
              <a:rPr lang="en-US" sz="1400" dirty="0" err="1">
                <a:solidFill>
                  <a:srgbClr val="FF0000"/>
                </a:solidFill>
              </a:rPr>
              <a:t>đều</a:t>
            </a:r>
            <a:r>
              <a:rPr lang="en-US" sz="1400" dirty="0">
                <a:solidFill>
                  <a:srgbClr val="FF0000"/>
                </a:solidFill>
              </a:rPr>
              <a:t> </a:t>
            </a:r>
            <a:r>
              <a:rPr lang="en-US" sz="1400" dirty="0" err="1">
                <a:solidFill>
                  <a:srgbClr val="FF0000"/>
                </a:solidFill>
              </a:rPr>
              <a:t>đến</a:t>
            </a:r>
            <a:r>
              <a:rPr lang="en-US" sz="1400" dirty="0">
                <a:solidFill>
                  <a:srgbClr val="FF0000"/>
                </a:solidFill>
              </a:rPr>
              <a:t> </a:t>
            </a:r>
            <a:r>
              <a:rPr lang="en-US" sz="1400" dirty="0" err="1">
                <a:solidFill>
                  <a:srgbClr val="FF0000"/>
                </a:solidFill>
              </a:rPr>
              <a:t>các</a:t>
            </a:r>
            <a:r>
              <a:rPr lang="en-US" sz="1400" dirty="0">
                <a:solidFill>
                  <a:srgbClr val="FF0000"/>
                </a:solidFill>
              </a:rPr>
              <a:t> </a:t>
            </a:r>
            <a:r>
              <a:rPr lang="en-US" sz="1400" dirty="0" err="1">
                <a:solidFill>
                  <a:srgbClr val="FF0000"/>
                </a:solidFill>
              </a:rPr>
              <a:t>máy</a:t>
            </a:r>
            <a:endParaRPr lang="en-US" sz="1400" dirty="0">
              <a:solidFill>
                <a:srgbClr val="FF0000"/>
              </a:solidFill>
            </a:endParaRPr>
          </a:p>
        </p:txBody>
      </p:sp>
    </p:spTree>
    <p:extLst>
      <p:ext uri="{BB962C8B-B14F-4D97-AF65-F5344CB8AC3E}">
        <p14:creationId xmlns:p14="http://schemas.microsoft.com/office/powerpoint/2010/main" val="336911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FB40-EB82-4141-979E-8D7C8D39597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5E2CDA-0169-16EE-4643-66A57B5A84C1}"/>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3.1.2.Cách </a:t>
            </a:r>
            <a:r>
              <a:rPr lang="en-US" b="1" dirty="0" err="1">
                <a:solidFill>
                  <a:srgbClr val="FF0000"/>
                </a:solidFill>
              </a:rPr>
              <a:t>cải</a:t>
            </a:r>
            <a:r>
              <a:rPr lang="en-US" b="1" dirty="0">
                <a:solidFill>
                  <a:srgbClr val="FF0000"/>
                </a:solidFill>
              </a:rPr>
              <a:t> </a:t>
            </a:r>
            <a:r>
              <a:rPr lang="en-US" b="1" dirty="0" err="1">
                <a:solidFill>
                  <a:srgbClr val="FF0000"/>
                </a:solidFill>
              </a:rPr>
              <a:t>thiện</a:t>
            </a:r>
            <a:r>
              <a:rPr lang="en-US" b="1" dirty="0">
                <a:solidFill>
                  <a:srgbClr val="FF0000"/>
                </a:solidFill>
              </a:rPr>
              <a:t> </a:t>
            </a:r>
            <a:r>
              <a:rPr lang="en-US" b="1" dirty="0" err="1">
                <a:solidFill>
                  <a:srgbClr val="FF0000"/>
                </a:solidFill>
              </a:rPr>
              <a:t>nhóm</a:t>
            </a:r>
            <a:r>
              <a:rPr lang="en-US" b="1" dirty="0">
                <a:solidFill>
                  <a:srgbClr val="FF0000"/>
                </a:solidFill>
              </a:rPr>
              <a:t> </a:t>
            </a:r>
            <a:r>
              <a:rPr lang="en-US" b="1" dirty="0" err="1">
                <a:solidFill>
                  <a:srgbClr val="FF0000"/>
                </a:solidFill>
              </a:rPr>
              <a:t>máy</a:t>
            </a:r>
            <a:r>
              <a:rPr lang="en-US" b="1" dirty="0">
                <a:solidFill>
                  <a:srgbClr val="FF0000"/>
                </a:solidFill>
              </a:rPr>
              <a:t> CT:</a:t>
            </a:r>
          </a:p>
        </p:txBody>
      </p:sp>
      <p:grpSp>
        <p:nvGrpSpPr>
          <p:cNvPr id="7" name="Group 6">
            <a:extLst>
              <a:ext uri="{FF2B5EF4-FFF2-40B4-BE49-F238E27FC236}">
                <a16:creationId xmlns:a16="http://schemas.microsoft.com/office/drawing/2014/main" id="{ED1A6290-2BB3-E826-748D-A9A30F12D9FC}"/>
              </a:ext>
            </a:extLst>
          </p:cNvPr>
          <p:cNvGrpSpPr/>
          <p:nvPr/>
        </p:nvGrpSpPr>
        <p:grpSpPr>
          <a:xfrm>
            <a:off x="1987339" y="790641"/>
            <a:ext cx="8950928" cy="4584246"/>
            <a:chOff x="1987339" y="790641"/>
            <a:chExt cx="8950928" cy="4584246"/>
          </a:xfrm>
        </p:grpSpPr>
        <p:pic>
          <p:nvPicPr>
            <p:cNvPr id="5" name="Picture 4">
              <a:extLst>
                <a:ext uri="{FF2B5EF4-FFF2-40B4-BE49-F238E27FC236}">
                  <a16:creationId xmlns:a16="http://schemas.microsoft.com/office/drawing/2014/main" id="{92EDAB8E-4FFE-EDB5-95B2-CEC0C57A4DAB}"/>
                </a:ext>
              </a:extLst>
            </p:cNvPr>
            <p:cNvPicPr>
              <a:picLocks noChangeAspect="1"/>
            </p:cNvPicPr>
            <p:nvPr/>
          </p:nvPicPr>
          <p:blipFill>
            <a:blip r:embed="rId2"/>
            <a:stretch>
              <a:fillRect/>
            </a:stretch>
          </p:blipFill>
          <p:spPr>
            <a:xfrm>
              <a:off x="1987339" y="1777914"/>
              <a:ext cx="8950928" cy="3596973"/>
            </a:xfrm>
            <a:prstGeom prst="rect">
              <a:avLst/>
            </a:prstGeom>
          </p:spPr>
        </p:pic>
        <p:pic>
          <p:nvPicPr>
            <p:cNvPr id="10" name="Picture 9">
              <a:extLst>
                <a:ext uri="{FF2B5EF4-FFF2-40B4-BE49-F238E27FC236}">
                  <a16:creationId xmlns:a16="http://schemas.microsoft.com/office/drawing/2014/main" id="{BBCBAC65-814B-66E1-5E31-465CE8C2970F}"/>
                </a:ext>
              </a:extLst>
            </p:cNvPr>
            <p:cNvPicPr>
              <a:picLocks noChangeAspect="1"/>
            </p:cNvPicPr>
            <p:nvPr/>
          </p:nvPicPr>
          <p:blipFill>
            <a:blip r:embed="rId3"/>
            <a:stretch>
              <a:fillRect/>
            </a:stretch>
          </p:blipFill>
          <p:spPr>
            <a:xfrm>
              <a:off x="1987339" y="790641"/>
              <a:ext cx="2838596" cy="660434"/>
            </a:xfrm>
            <a:prstGeom prst="rect">
              <a:avLst/>
            </a:prstGeom>
          </p:spPr>
        </p:pic>
      </p:grpSp>
      <p:sp>
        <p:nvSpPr>
          <p:cNvPr id="3" name="Rectangle 2">
            <a:extLst>
              <a:ext uri="{FF2B5EF4-FFF2-40B4-BE49-F238E27FC236}">
                <a16:creationId xmlns:a16="http://schemas.microsoft.com/office/drawing/2014/main" id="{8800B2C5-BAE0-6197-633A-FEFCC21E1B79}"/>
              </a:ext>
            </a:extLst>
          </p:cNvPr>
          <p:cNvSpPr/>
          <p:nvPr/>
        </p:nvSpPr>
        <p:spPr>
          <a:xfrm>
            <a:off x="6191250" y="3428999"/>
            <a:ext cx="971550" cy="12287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590579F-F48A-4637-1B4E-626A69A62FD7}"/>
              </a:ext>
            </a:extLst>
          </p:cNvPr>
          <p:cNvSpPr/>
          <p:nvPr/>
        </p:nvSpPr>
        <p:spPr>
          <a:xfrm>
            <a:off x="9801224" y="4591050"/>
            <a:ext cx="695325" cy="485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0D45890-DA8B-371C-1A3D-A5131FCD9211}"/>
              </a:ext>
            </a:extLst>
          </p:cNvPr>
          <p:cNvSpPr txBox="1"/>
          <p:nvPr/>
        </p:nvSpPr>
        <p:spPr>
          <a:xfrm>
            <a:off x="1882564" y="5488670"/>
            <a:ext cx="9318836" cy="1200329"/>
          </a:xfrm>
          <a:prstGeom prst="rect">
            <a:avLst/>
          </a:prstGeom>
          <a:noFill/>
        </p:spPr>
        <p:txBody>
          <a:bodyPr wrap="square" rtlCol="0">
            <a:spAutoFit/>
          </a:bodyPr>
          <a:lstStyle/>
          <a:p>
            <a:r>
              <a:rPr lang="en-US" dirty="0" err="1"/>
              <a:t>Từ</a:t>
            </a:r>
            <a:r>
              <a:rPr lang="en-US" dirty="0"/>
              <a:t> </a:t>
            </a:r>
            <a:r>
              <a:rPr lang="en-US" dirty="0" err="1"/>
              <a:t>tháng</a:t>
            </a:r>
            <a:r>
              <a:rPr lang="en-US" dirty="0"/>
              <a:t> 9, Performance </a:t>
            </a:r>
            <a:r>
              <a:rPr lang="en-US" dirty="0" err="1"/>
              <a:t>tăng</a:t>
            </a:r>
            <a:r>
              <a:rPr lang="en-US" dirty="0"/>
              <a:t> 8% </a:t>
            </a:r>
            <a:r>
              <a:rPr lang="en-US" dirty="0" err="1"/>
              <a:t>và</a:t>
            </a:r>
            <a:r>
              <a:rPr lang="en-US" dirty="0"/>
              <a:t> Availability </a:t>
            </a:r>
            <a:r>
              <a:rPr lang="en-US" dirty="0" err="1"/>
              <a:t>giảm</a:t>
            </a:r>
            <a:r>
              <a:rPr lang="en-US" dirty="0"/>
              <a:t> 3%: </a:t>
            </a:r>
            <a:r>
              <a:rPr lang="en-US" dirty="0" err="1"/>
              <a:t>chỉnh</a:t>
            </a:r>
            <a:r>
              <a:rPr lang="en-US" dirty="0"/>
              <a:t> </a:t>
            </a:r>
            <a:r>
              <a:rPr lang="en-US" dirty="0" err="1"/>
              <a:t>tốc</a:t>
            </a:r>
            <a:r>
              <a:rPr lang="en-US" dirty="0"/>
              <a:t> </a:t>
            </a:r>
            <a:r>
              <a:rPr lang="en-US" dirty="0" err="1"/>
              <a:t>độ</a:t>
            </a:r>
            <a:r>
              <a:rPr lang="en-US" dirty="0"/>
              <a:t> </a:t>
            </a:r>
            <a:r>
              <a:rPr lang="en-US" dirty="0" err="1"/>
              <a:t>máy</a:t>
            </a:r>
            <a:r>
              <a:rPr lang="en-US" dirty="0"/>
              <a:t> </a:t>
            </a:r>
            <a:r>
              <a:rPr lang="en-US" dirty="0" err="1"/>
              <a:t>chạy</a:t>
            </a:r>
            <a:r>
              <a:rPr lang="en-US" dirty="0"/>
              <a:t> </a:t>
            </a:r>
            <a:r>
              <a:rPr lang="en-US" dirty="0" err="1"/>
              <a:t>nhanh</a:t>
            </a:r>
            <a:r>
              <a:rPr lang="en-US" dirty="0"/>
              <a:t> </a:t>
            </a:r>
            <a:r>
              <a:rPr lang="en-US" dirty="0" err="1"/>
              <a:t>hơn</a:t>
            </a:r>
            <a:r>
              <a:rPr lang="en-US" dirty="0"/>
              <a:t> </a:t>
            </a:r>
            <a:r>
              <a:rPr lang="en-US" dirty="0" err="1"/>
              <a:t>nhưng</a:t>
            </a:r>
            <a:r>
              <a:rPr lang="en-US" dirty="0"/>
              <a:t> </a:t>
            </a:r>
            <a:r>
              <a:rPr lang="en-US" dirty="0" err="1"/>
              <a:t>ngưng</a:t>
            </a:r>
            <a:r>
              <a:rPr lang="en-US" dirty="0"/>
              <a:t> </a:t>
            </a:r>
            <a:r>
              <a:rPr lang="en-US" dirty="0" err="1"/>
              <a:t>máy</a:t>
            </a:r>
            <a:r>
              <a:rPr lang="en-US" dirty="0"/>
              <a:t> </a:t>
            </a:r>
            <a:r>
              <a:rPr lang="en-US" dirty="0" err="1"/>
              <a:t>nhiều</a:t>
            </a:r>
            <a:r>
              <a:rPr lang="en-US" dirty="0"/>
              <a:t> </a:t>
            </a:r>
            <a:r>
              <a:rPr lang="en-US" dirty="0" err="1"/>
              <a:t>hơn</a:t>
            </a:r>
            <a:r>
              <a:rPr lang="en-US" dirty="0"/>
              <a:t>.</a:t>
            </a:r>
          </a:p>
          <a:p>
            <a:r>
              <a:rPr lang="en-US" dirty="0">
                <a:solidFill>
                  <a:srgbClr val="FF0000"/>
                </a:solidFill>
              </a:rPr>
              <a:t>=&gt; </a:t>
            </a:r>
            <a:r>
              <a:rPr lang="en-US" dirty="0" err="1">
                <a:solidFill>
                  <a:srgbClr val="FF0000"/>
                </a:solidFill>
              </a:rPr>
              <a:t>Tiếp</a:t>
            </a:r>
            <a:r>
              <a:rPr lang="en-US" dirty="0">
                <a:solidFill>
                  <a:srgbClr val="FF0000"/>
                </a:solidFill>
              </a:rPr>
              <a:t> </a:t>
            </a:r>
            <a:r>
              <a:rPr lang="en-US" dirty="0" err="1">
                <a:solidFill>
                  <a:srgbClr val="FF0000"/>
                </a:solidFill>
              </a:rPr>
              <a:t>tục</a:t>
            </a:r>
            <a:r>
              <a:rPr lang="en-US" dirty="0">
                <a:solidFill>
                  <a:srgbClr val="FF0000"/>
                </a:solidFill>
              </a:rPr>
              <a:t> </a:t>
            </a:r>
            <a:r>
              <a:rPr lang="en-US" dirty="0" err="1">
                <a:solidFill>
                  <a:srgbClr val="FF0000"/>
                </a:solidFill>
              </a:rPr>
              <a:t>theo</a:t>
            </a:r>
            <a:r>
              <a:rPr lang="en-US" dirty="0">
                <a:solidFill>
                  <a:srgbClr val="FF0000"/>
                </a:solidFill>
              </a:rPr>
              <a:t> </a:t>
            </a:r>
            <a:r>
              <a:rPr lang="en-US" dirty="0" err="1">
                <a:solidFill>
                  <a:srgbClr val="FF0000"/>
                </a:solidFill>
              </a:rPr>
              <a:t>dõi</a:t>
            </a:r>
            <a:r>
              <a:rPr lang="en-US" dirty="0">
                <a:solidFill>
                  <a:srgbClr val="FF0000"/>
                </a:solidFill>
              </a:rPr>
              <a:t> </a:t>
            </a:r>
            <a:r>
              <a:rPr lang="en-US" dirty="0" err="1">
                <a:solidFill>
                  <a:srgbClr val="FF0000"/>
                </a:solidFill>
              </a:rPr>
              <a:t>thời</a:t>
            </a:r>
            <a:r>
              <a:rPr lang="en-US" dirty="0">
                <a:solidFill>
                  <a:srgbClr val="FF0000"/>
                </a:solidFill>
              </a:rPr>
              <a:t> </a:t>
            </a:r>
            <a:r>
              <a:rPr lang="en-US" dirty="0" err="1">
                <a:solidFill>
                  <a:srgbClr val="FF0000"/>
                </a:solidFill>
              </a:rPr>
              <a:t>gian</a:t>
            </a:r>
            <a:r>
              <a:rPr lang="en-US" dirty="0">
                <a:solidFill>
                  <a:srgbClr val="FF0000"/>
                </a:solidFill>
              </a:rPr>
              <a:t> </a:t>
            </a:r>
            <a:r>
              <a:rPr lang="en-US" dirty="0" err="1">
                <a:solidFill>
                  <a:srgbClr val="FF0000"/>
                </a:solidFill>
              </a:rPr>
              <a:t>ngưng</a:t>
            </a:r>
            <a:r>
              <a:rPr lang="en-US" dirty="0">
                <a:solidFill>
                  <a:srgbClr val="FF0000"/>
                </a:solidFill>
              </a:rPr>
              <a:t> </a:t>
            </a:r>
            <a:r>
              <a:rPr lang="en-US" dirty="0" err="1">
                <a:solidFill>
                  <a:srgbClr val="FF0000"/>
                </a:solidFill>
              </a:rPr>
              <a:t>máy</a:t>
            </a:r>
            <a:r>
              <a:rPr lang="en-US" dirty="0">
                <a:solidFill>
                  <a:srgbClr val="FF0000"/>
                </a:solidFill>
              </a:rPr>
              <a:t>, </a:t>
            </a:r>
            <a:r>
              <a:rPr lang="en-US" dirty="0" err="1">
                <a:solidFill>
                  <a:srgbClr val="FF0000"/>
                </a:solidFill>
              </a:rPr>
              <a:t>tìm</a:t>
            </a:r>
            <a:r>
              <a:rPr lang="en-US" dirty="0">
                <a:solidFill>
                  <a:srgbClr val="FF0000"/>
                </a:solidFill>
              </a:rPr>
              <a:t> </a:t>
            </a:r>
            <a:r>
              <a:rPr lang="en-US" dirty="0" err="1">
                <a:solidFill>
                  <a:srgbClr val="FF0000"/>
                </a:solidFill>
              </a:rPr>
              <a:t>điểm</a:t>
            </a:r>
            <a:r>
              <a:rPr lang="en-US" dirty="0">
                <a:solidFill>
                  <a:srgbClr val="FF0000"/>
                </a:solidFill>
              </a:rPr>
              <a:t> </a:t>
            </a:r>
            <a:r>
              <a:rPr lang="en-US" dirty="0" err="1">
                <a:solidFill>
                  <a:srgbClr val="FF0000"/>
                </a:solidFill>
              </a:rPr>
              <a:t>cân</a:t>
            </a:r>
            <a:r>
              <a:rPr lang="en-US" dirty="0">
                <a:solidFill>
                  <a:srgbClr val="FF0000"/>
                </a:solidFill>
              </a:rPr>
              <a:t> </a:t>
            </a:r>
            <a:r>
              <a:rPr lang="en-US" dirty="0" err="1">
                <a:solidFill>
                  <a:srgbClr val="FF0000"/>
                </a:solidFill>
              </a:rPr>
              <a:t>bằng</a:t>
            </a:r>
            <a:r>
              <a:rPr lang="en-US" dirty="0">
                <a:solidFill>
                  <a:srgbClr val="FF0000"/>
                </a:solidFill>
              </a:rPr>
              <a:t> </a:t>
            </a:r>
            <a:r>
              <a:rPr lang="en-US" dirty="0" err="1">
                <a:solidFill>
                  <a:srgbClr val="FF0000"/>
                </a:solidFill>
              </a:rPr>
              <a:t>giữa</a:t>
            </a:r>
            <a:r>
              <a:rPr lang="en-US" dirty="0">
                <a:solidFill>
                  <a:srgbClr val="FF0000"/>
                </a:solidFill>
              </a:rPr>
              <a:t> </a:t>
            </a:r>
            <a:r>
              <a:rPr lang="en-US" dirty="0" err="1">
                <a:solidFill>
                  <a:srgbClr val="FF0000"/>
                </a:solidFill>
              </a:rPr>
              <a:t>tốc</a:t>
            </a:r>
            <a:r>
              <a:rPr lang="en-US" dirty="0">
                <a:solidFill>
                  <a:srgbClr val="FF0000"/>
                </a:solidFill>
              </a:rPr>
              <a:t> </a:t>
            </a:r>
            <a:r>
              <a:rPr lang="en-US" dirty="0" err="1">
                <a:solidFill>
                  <a:srgbClr val="FF0000"/>
                </a:solidFill>
              </a:rPr>
              <a:t>độ</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sự</a:t>
            </a:r>
            <a:r>
              <a:rPr lang="en-US" dirty="0">
                <a:solidFill>
                  <a:srgbClr val="FF0000"/>
                </a:solidFill>
              </a:rPr>
              <a:t> </a:t>
            </a:r>
            <a:r>
              <a:rPr lang="en-US" dirty="0" err="1">
                <a:solidFill>
                  <a:srgbClr val="FF0000"/>
                </a:solidFill>
              </a:rPr>
              <a:t>ổn</a:t>
            </a:r>
            <a:r>
              <a:rPr lang="en-US" dirty="0">
                <a:solidFill>
                  <a:srgbClr val="FF0000"/>
                </a:solidFill>
              </a:rPr>
              <a:t> </a:t>
            </a:r>
            <a:r>
              <a:rPr lang="en-US" dirty="0" err="1">
                <a:solidFill>
                  <a:srgbClr val="FF0000"/>
                </a:solidFill>
              </a:rPr>
              <a:t>định</a:t>
            </a:r>
            <a:r>
              <a:rPr lang="en-US" dirty="0">
                <a:solidFill>
                  <a:srgbClr val="FF0000"/>
                </a:solidFill>
              </a:rPr>
              <a:t>, </a:t>
            </a:r>
            <a:r>
              <a:rPr lang="en-US" dirty="0" err="1">
                <a:solidFill>
                  <a:srgbClr val="FF0000"/>
                </a:solidFill>
              </a:rPr>
              <a:t>có</a:t>
            </a:r>
            <a:r>
              <a:rPr lang="en-US" dirty="0">
                <a:solidFill>
                  <a:srgbClr val="FF0000"/>
                </a:solidFill>
              </a:rPr>
              <a:t> </a:t>
            </a:r>
            <a:r>
              <a:rPr lang="en-US" dirty="0" err="1">
                <a:solidFill>
                  <a:srgbClr val="FF0000"/>
                </a:solidFill>
              </a:rPr>
              <a:t>thể</a:t>
            </a:r>
            <a:r>
              <a:rPr lang="en-US" dirty="0">
                <a:solidFill>
                  <a:srgbClr val="FF0000"/>
                </a:solidFill>
              </a:rPr>
              <a:t> </a:t>
            </a:r>
            <a:r>
              <a:rPr lang="en-US" dirty="0" err="1">
                <a:solidFill>
                  <a:srgbClr val="FF0000"/>
                </a:solidFill>
              </a:rPr>
              <a:t>thử</a:t>
            </a:r>
            <a:r>
              <a:rPr lang="en-US" dirty="0">
                <a:solidFill>
                  <a:srgbClr val="FF0000"/>
                </a:solidFill>
              </a:rPr>
              <a:t> </a:t>
            </a:r>
            <a:r>
              <a:rPr lang="en-US" dirty="0" err="1">
                <a:solidFill>
                  <a:srgbClr val="FF0000"/>
                </a:solidFill>
              </a:rPr>
              <a:t>sử</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máy</a:t>
            </a:r>
            <a:r>
              <a:rPr lang="en-US" dirty="0">
                <a:solidFill>
                  <a:srgbClr val="FF0000"/>
                </a:solidFill>
              </a:rPr>
              <a:t> PG.</a:t>
            </a:r>
          </a:p>
        </p:txBody>
      </p:sp>
    </p:spTree>
    <p:extLst>
      <p:ext uri="{BB962C8B-B14F-4D97-AF65-F5344CB8AC3E}">
        <p14:creationId xmlns:p14="http://schemas.microsoft.com/office/powerpoint/2010/main" val="1564106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F8C5DC-12BA-7C15-5325-551700A7B63F}"/>
              </a:ext>
            </a:extLst>
          </p:cNvPr>
          <p:cNvSpPr>
            <a:spLocks noGrp="1"/>
          </p:cNvSpPr>
          <p:nvPr>
            <p:ph type="title"/>
          </p:nvPr>
        </p:nvSpPr>
        <p:spPr>
          <a:xfrm>
            <a:off x="933449" y="1136651"/>
            <a:ext cx="10534651" cy="4054474"/>
          </a:xfrm>
        </p:spPr>
        <p:txBody>
          <a:bodyPr>
            <a:normAutofit fontScale="90000"/>
          </a:bodyPr>
          <a:lstStyle/>
          <a:p>
            <a:r>
              <a:rPr lang="en-US" sz="2000" b="1" dirty="0" err="1">
                <a:solidFill>
                  <a:srgbClr val="FF0000"/>
                </a:solidFill>
              </a:rPr>
              <a:t>Tổng</a:t>
            </a:r>
            <a:r>
              <a:rPr lang="en-US" sz="2000" b="1" dirty="0">
                <a:solidFill>
                  <a:srgbClr val="FF0000"/>
                </a:solidFill>
              </a:rPr>
              <a:t> </a:t>
            </a:r>
            <a:r>
              <a:rPr lang="en-US" sz="2000" b="1" dirty="0" err="1">
                <a:solidFill>
                  <a:srgbClr val="FF0000"/>
                </a:solidFill>
              </a:rPr>
              <a:t>kết</a:t>
            </a:r>
            <a:r>
              <a:rPr lang="en-US" sz="2000" b="1" dirty="0">
                <a:solidFill>
                  <a:srgbClr val="FF0000"/>
                </a:solidFill>
              </a:rPr>
              <a:t> 3.1:</a:t>
            </a:r>
            <a:br>
              <a:rPr lang="en-US" sz="2000" b="1" dirty="0">
                <a:solidFill>
                  <a:srgbClr val="FF0000"/>
                </a:solidFill>
              </a:rPr>
            </a:br>
            <a:br>
              <a:rPr lang="en-US" sz="2000" b="1" dirty="0">
                <a:solidFill>
                  <a:srgbClr val="FF0000"/>
                </a:solidFill>
              </a:rPr>
            </a:br>
            <a:r>
              <a:rPr lang="en-US" sz="2000" b="1" dirty="0"/>
              <a:t>OEE </a:t>
            </a:r>
            <a:r>
              <a:rPr lang="en-US" sz="2000" b="1" dirty="0" err="1"/>
              <a:t>nhà</a:t>
            </a:r>
            <a:r>
              <a:rPr lang="en-US" sz="2000" b="1" dirty="0"/>
              <a:t> </a:t>
            </a:r>
            <a:r>
              <a:rPr lang="en-US" sz="2000" b="1" dirty="0" err="1"/>
              <a:t>máy</a:t>
            </a:r>
            <a:r>
              <a:rPr lang="en-US" sz="2000" b="1" dirty="0"/>
              <a:t> </a:t>
            </a:r>
            <a:r>
              <a:rPr lang="en-US" sz="2000" b="1" dirty="0" err="1"/>
              <a:t>đạt</a:t>
            </a:r>
            <a:r>
              <a:rPr lang="en-US" sz="2000" b="1" dirty="0"/>
              <a:t> 85.94%:</a:t>
            </a:r>
            <a:br>
              <a:rPr lang="en-US" sz="2000" b="1" dirty="0"/>
            </a:br>
            <a:br>
              <a:rPr lang="en-US" sz="2000" dirty="0"/>
            </a:br>
            <a:r>
              <a:rPr lang="en-US" sz="2000" u="sng" dirty="0"/>
              <a:t>OEE </a:t>
            </a:r>
            <a:r>
              <a:rPr lang="en-US" sz="2000" u="sng" dirty="0" err="1"/>
              <a:t>cao</a:t>
            </a:r>
            <a:r>
              <a:rPr lang="en-US" sz="2000" u="sng" dirty="0"/>
              <a:t> </a:t>
            </a:r>
            <a:r>
              <a:rPr lang="en-US" sz="2000" u="sng" dirty="0" err="1"/>
              <a:t>nhưng</a:t>
            </a:r>
            <a:r>
              <a:rPr lang="en-US" sz="2000" u="sng" dirty="0"/>
              <a:t> </a:t>
            </a:r>
            <a:r>
              <a:rPr lang="en-US" sz="2000" u="sng" dirty="0" err="1"/>
              <a:t>không</a:t>
            </a:r>
            <a:r>
              <a:rPr lang="en-US" sz="2000" u="sng" dirty="0"/>
              <a:t> </a:t>
            </a:r>
            <a:r>
              <a:rPr lang="en-US" sz="2000" u="sng" dirty="0" err="1"/>
              <a:t>duy</a:t>
            </a:r>
            <a:r>
              <a:rPr lang="en-US" sz="2000" u="sng" dirty="0"/>
              <a:t> </a:t>
            </a:r>
            <a:r>
              <a:rPr lang="en-US" sz="2000" u="sng" dirty="0" err="1"/>
              <a:t>trì</a:t>
            </a:r>
            <a:r>
              <a:rPr lang="en-US" sz="2000" u="sng" dirty="0"/>
              <a:t> </a:t>
            </a:r>
            <a:r>
              <a:rPr lang="en-US" sz="2000" u="sng" dirty="0" err="1"/>
              <a:t>ổn</a:t>
            </a:r>
            <a:r>
              <a:rPr lang="en-US" sz="2000" u="sng" dirty="0"/>
              <a:t> </a:t>
            </a:r>
            <a:r>
              <a:rPr lang="en-US" sz="2000" u="sng" dirty="0" err="1"/>
              <a:t>định</a:t>
            </a:r>
            <a:r>
              <a:rPr lang="en-US" sz="2000" u="sng" dirty="0"/>
              <a:t> qua </a:t>
            </a:r>
            <a:r>
              <a:rPr lang="en-US" sz="2000" u="sng" dirty="0" err="1"/>
              <a:t>các</a:t>
            </a:r>
            <a:r>
              <a:rPr lang="en-US" sz="2000" u="sng" dirty="0"/>
              <a:t> </a:t>
            </a:r>
            <a:r>
              <a:rPr lang="en-US" sz="2000" u="sng" dirty="0" err="1"/>
              <a:t>tháng</a:t>
            </a:r>
            <a:r>
              <a:rPr lang="en-US" sz="2000" u="sng" dirty="0"/>
              <a:t>:</a:t>
            </a:r>
            <a:br>
              <a:rPr lang="en-US" sz="2000" dirty="0"/>
            </a:br>
            <a:r>
              <a:rPr lang="en-US" sz="2000" dirty="0"/>
              <a:t>=&gt;2 </a:t>
            </a:r>
            <a:r>
              <a:rPr lang="en-US" sz="2000" dirty="0" err="1"/>
              <a:t>cụm</a:t>
            </a:r>
            <a:r>
              <a:rPr lang="en-US" sz="2000" dirty="0"/>
              <a:t> </a:t>
            </a:r>
            <a:r>
              <a:rPr lang="en-US" sz="2000" dirty="0" err="1"/>
              <a:t>máy</a:t>
            </a:r>
            <a:r>
              <a:rPr lang="en-US" sz="2000" dirty="0"/>
              <a:t> SC </a:t>
            </a:r>
            <a:r>
              <a:rPr lang="en-US" sz="2000" dirty="0" err="1"/>
              <a:t>và</a:t>
            </a:r>
            <a:r>
              <a:rPr lang="en-US" sz="2000" dirty="0"/>
              <a:t> CT </a:t>
            </a:r>
            <a:r>
              <a:rPr lang="en-US" sz="2000" dirty="0" err="1"/>
              <a:t>đang</a:t>
            </a:r>
            <a:r>
              <a:rPr lang="en-US" sz="2000" dirty="0"/>
              <a:t> </a:t>
            </a:r>
            <a:r>
              <a:rPr lang="en-US" sz="2000" dirty="0" err="1"/>
              <a:t>có</a:t>
            </a:r>
            <a:r>
              <a:rPr lang="en-US" sz="2000" dirty="0"/>
              <a:t> OEE </a:t>
            </a:r>
            <a:r>
              <a:rPr lang="en-US" sz="2000" dirty="0" err="1"/>
              <a:t>thấp</a:t>
            </a:r>
            <a:r>
              <a:rPr lang="en-US" sz="2000" dirty="0"/>
              <a:t>. </a:t>
            </a:r>
            <a:r>
              <a:rPr lang="en-US" sz="2000" dirty="0" err="1"/>
              <a:t>Cụm</a:t>
            </a:r>
            <a:r>
              <a:rPr lang="en-US" sz="2000" dirty="0"/>
              <a:t> </a:t>
            </a:r>
            <a:r>
              <a:rPr lang="en-US" sz="2000" dirty="0" err="1"/>
              <a:t>máy</a:t>
            </a:r>
            <a:r>
              <a:rPr lang="en-US" sz="2000" dirty="0"/>
              <a:t> PG </a:t>
            </a:r>
            <a:r>
              <a:rPr lang="en-US" sz="2000" dirty="0" err="1"/>
              <a:t>có</a:t>
            </a:r>
            <a:r>
              <a:rPr lang="en-US" sz="2000" dirty="0"/>
              <a:t> OEE </a:t>
            </a:r>
            <a:r>
              <a:rPr lang="en-US" sz="2000" dirty="0" err="1"/>
              <a:t>cao</a:t>
            </a:r>
            <a:r>
              <a:rPr lang="en-US" sz="2000" dirty="0"/>
              <a:t> </a:t>
            </a:r>
            <a:r>
              <a:rPr lang="en-US" sz="2000" dirty="0" err="1"/>
              <a:t>nhưng</a:t>
            </a:r>
            <a:r>
              <a:rPr lang="en-US" sz="2000" dirty="0"/>
              <a:t> </a:t>
            </a:r>
            <a:r>
              <a:rPr lang="en-US" sz="2000" dirty="0" err="1"/>
              <a:t>chạy</a:t>
            </a:r>
            <a:r>
              <a:rPr lang="en-US" sz="2000" dirty="0"/>
              <a:t> </a:t>
            </a:r>
            <a:r>
              <a:rPr lang="en-US" sz="2000" dirty="0" err="1"/>
              <a:t>các</a:t>
            </a:r>
            <a:r>
              <a:rPr lang="en-US" sz="2000" dirty="0"/>
              <a:t> </a:t>
            </a:r>
            <a:r>
              <a:rPr lang="en-US" sz="2000" dirty="0" err="1"/>
              <a:t>sản</a:t>
            </a:r>
            <a:r>
              <a:rPr lang="en-US" sz="2000" dirty="0"/>
              <a:t> </a:t>
            </a:r>
            <a:r>
              <a:rPr lang="en-US" sz="2000" dirty="0" err="1"/>
              <a:t>phẩm</a:t>
            </a:r>
            <a:r>
              <a:rPr lang="en-US" sz="2000" dirty="0"/>
              <a:t> </a:t>
            </a:r>
            <a:r>
              <a:rPr lang="en-US" sz="2000" dirty="0" err="1"/>
              <a:t>phụ</a:t>
            </a:r>
            <a:r>
              <a:rPr lang="en-US" sz="2000" dirty="0"/>
              <a:t> </a:t>
            </a:r>
            <a:r>
              <a:rPr lang="en-US" sz="2000" dirty="0" err="1"/>
              <a:t>nên</a:t>
            </a:r>
            <a:r>
              <a:rPr lang="en-US" sz="2000" dirty="0"/>
              <a:t> </a:t>
            </a:r>
            <a:r>
              <a:rPr lang="en-US" sz="2000" dirty="0" err="1"/>
              <a:t>máy</a:t>
            </a:r>
            <a:r>
              <a:rPr lang="en-US" sz="2000" dirty="0"/>
              <a:t> </a:t>
            </a:r>
            <a:r>
              <a:rPr lang="en-US" sz="2000" dirty="0" err="1"/>
              <a:t>ít</a:t>
            </a:r>
            <a:r>
              <a:rPr lang="en-US" sz="2000" dirty="0"/>
              <a:t> </a:t>
            </a:r>
            <a:r>
              <a:rPr lang="en-US" sz="2000" dirty="0" err="1"/>
              <a:t>sử</a:t>
            </a:r>
            <a:r>
              <a:rPr lang="en-US" sz="2000" dirty="0"/>
              <a:t> </a:t>
            </a:r>
            <a:r>
              <a:rPr lang="en-US" sz="2000" dirty="0" err="1"/>
              <a:t>dụng</a:t>
            </a:r>
            <a:r>
              <a:rPr lang="en-US" sz="2000" dirty="0"/>
              <a:t> </a:t>
            </a:r>
            <a:r>
              <a:rPr lang="en-US" sz="2000" dirty="0" err="1"/>
              <a:t>và</a:t>
            </a:r>
            <a:r>
              <a:rPr lang="en-US" sz="2000" dirty="0"/>
              <a:t> </a:t>
            </a:r>
            <a:r>
              <a:rPr lang="en-US" sz="2000" dirty="0" err="1"/>
              <a:t>ít</a:t>
            </a:r>
            <a:r>
              <a:rPr lang="en-US" sz="2000" dirty="0"/>
              <a:t> </a:t>
            </a:r>
            <a:r>
              <a:rPr lang="en-US" sz="2000" dirty="0" err="1"/>
              <a:t>tác</a:t>
            </a:r>
            <a:r>
              <a:rPr lang="en-US" sz="2000" dirty="0"/>
              <a:t> </a:t>
            </a:r>
            <a:r>
              <a:rPr lang="en-US" sz="2000" dirty="0" err="1"/>
              <a:t>động</a:t>
            </a:r>
            <a:r>
              <a:rPr lang="en-US" sz="2000" dirty="0"/>
              <a:t> </a:t>
            </a:r>
            <a:r>
              <a:rPr lang="en-US" sz="2000" dirty="0" err="1"/>
              <a:t>đến</a:t>
            </a:r>
            <a:r>
              <a:rPr lang="en-US" sz="2000" dirty="0"/>
              <a:t> OEE </a:t>
            </a:r>
            <a:r>
              <a:rPr lang="en-US" sz="2000" dirty="0" err="1"/>
              <a:t>toàn</a:t>
            </a:r>
            <a:r>
              <a:rPr lang="en-US" sz="2000" dirty="0"/>
              <a:t> </a:t>
            </a:r>
            <a:r>
              <a:rPr lang="en-US" sz="2000" dirty="0" err="1"/>
              <a:t>nhà</a:t>
            </a:r>
            <a:r>
              <a:rPr lang="en-US" sz="2000" dirty="0"/>
              <a:t> </a:t>
            </a:r>
            <a:r>
              <a:rPr lang="en-US" sz="2000" dirty="0" err="1"/>
              <a:t>máy</a:t>
            </a:r>
            <a:r>
              <a:rPr lang="en-US" sz="2000" dirty="0"/>
              <a:t> </a:t>
            </a:r>
            <a:r>
              <a:rPr lang="en-US" sz="2000" dirty="0" err="1"/>
              <a:t>hơn</a:t>
            </a:r>
            <a:r>
              <a:rPr lang="en-US" sz="2000" dirty="0"/>
              <a:t>.</a:t>
            </a:r>
            <a:br>
              <a:rPr lang="en-US" sz="2000" b="1" dirty="0">
                <a:solidFill>
                  <a:srgbClr val="FF0000"/>
                </a:solidFill>
              </a:rPr>
            </a:br>
            <a:br>
              <a:rPr lang="en-US" sz="2000" dirty="0"/>
            </a:br>
            <a:r>
              <a:rPr lang="en-US" sz="2000" u="sng" dirty="0" err="1"/>
              <a:t>Cụm</a:t>
            </a:r>
            <a:r>
              <a:rPr lang="en-US" sz="2000" u="sng" dirty="0"/>
              <a:t> </a:t>
            </a:r>
            <a:r>
              <a:rPr lang="en-US" sz="2000" u="sng" dirty="0" err="1"/>
              <a:t>máy</a:t>
            </a:r>
            <a:r>
              <a:rPr lang="en-US" sz="2000" u="sng" dirty="0"/>
              <a:t> SC:</a:t>
            </a:r>
            <a:br>
              <a:rPr lang="en-US" sz="2000" u="sng" dirty="0"/>
            </a:br>
            <a:r>
              <a:rPr lang="en-US" sz="2000" dirty="0"/>
              <a:t>Các </a:t>
            </a:r>
            <a:r>
              <a:rPr lang="en-US" sz="2000" dirty="0" err="1"/>
              <a:t>máy</a:t>
            </a:r>
            <a:r>
              <a:rPr lang="en-US" sz="2000" dirty="0"/>
              <a:t> SC </a:t>
            </a:r>
            <a:r>
              <a:rPr lang="en-US" sz="2000" dirty="0" err="1"/>
              <a:t>có</a:t>
            </a:r>
            <a:r>
              <a:rPr lang="en-US" sz="2000" dirty="0"/>
              <a:t> </a:t>
            </a:r>
            <a:r>
              <a:rPr lang="en-US" sz="2000" dirty="0" err="1"/>
              <a:t>tốc</a:t>
            </a:r>
            <a:r>
              <a:rPr lang="en-US" sz="2000" dirty="0"/>
              <a:t> </a:t>
            </a:r>
            <a:r>
              <a:rPr lang="en-US" sz="2000" dirty="0" err="1"/>
              <a:t>độ</a:t>
            </a:r>
            <a:r>
              <a:rPr lang="en-US" sz="2000" dirty="0"/>
              <a:t> </a:t>
            </a:r>
            <a:r>
              <a:rPr lang="en-US" sz="2000" dirty="0" err="1"/>
              <a:t>chạy</a:t>
            </a:r>
            <a:r>
              <a:rPr lang="en-US" sz="2000" dirty="0"/>
              <a:t> </a:t>
            </a:r>
            <a:r>
              <a:rPr lang="en-US" sz="2000" dirty="0" err="1"/>
              <a:t>cao</a:t>
            </a:r>
            <a:r>
              <a:rPr lang="en-US" sz="2000" dirty="0"/>
              <a:t>, </a:t>
            </a:r>
            <a:r>
              <a:rPr lang="en-US" sz="2000" dirty="0" err="1"/>
              <a:t>nhưng</a:t>
            </a:r>
            <a:r>
              <a:rPr lang="en-US" sz="2000" dirty="0"/>
              <a:t> </a:t>
            </a:r>
            <a:r>
              <a:rPr lang="en-US" sz="2000" dirty="0" err="1"/>
              <a:t>ngưng</a:t>
            </a:r>
            <a:r>
              <a:rPr lang="en-US" sz="2000" dirty="0"/>
              <a:t> </a:t>
            </a:r>
            <a:r>
              <a:rPr lang="en-US" sz="2000" dirty="0" err="1"/>
              <a:t>để</a:t>
            </a:r>
            <a:r>
              <a:rPr lang="en-US" sz="2000" dirty="0"/>
              <a:t> </a:t>
            </a:r>
            <a:r>
              <a:rPr lang="en-US" sz="2000" dirty="0" err="1"/>
              <a:t>sửa</a:t>
            </a:r>
            <a:r>
              <a:rPr lang="en-US" sz="2000" dirty="0"/>
              <a:t> </a:t>
            </a:r>
            <a:r>
              <a:rPr lang="en-US" sz="2000" dirty="0" err="1"/>
              <a:t>chữa</a:t>
            </a:r>
            <a:r>
              <a:rPr lang="en-US" sz="2000" dirty="0"/>
              <a:t> </a:t>
            </a:r>
            <a:r>
              <a:rPr lang="en-US" sz="2000" dirty="0" err="1"/>
              <a:t>máy</a:t>
            </a:r>
            <a:r>
              <a:rPr lang="en-US" sz="2000" dirty="0"/>
              <a:t> </a:t>
            </a:r>
            <a:r>
              <a:rPr lang="en-US" sz="2000" dirty="0" err="1"/>
              <a:t>nhiều</a:t>
            </a:r>
            <a:r>
              <a:rPr lang="en-US" sz="2000" dirty="0"/>
              <a:t> (</a:t>
            </a:r>
            <a:r>
              <a:rPr lang="en-US" sz="2000" dirty="0" err="1"/>
              <a:t>đặc</a:t>
            </a:r>
            <a:r>
              <a:rPr lang="en-US" sz="2000" dirty="0"/>
              <a:t> </a:t>
            </a:r>
            <a:r>
              <a:rPr lang="en-US" sz="2000" dirty="0" err="1"/>
              <a:t>biệt</a:t>
            </a:r>
            <a:r>
              <a:rPr lang="en-US" sz="2000" dirty="0"/>
              <a:t> </a:t>
            </a:r>
            <a:r>
              <a:rPr lang="en-US" sz="2000" dirty="0" err="1"/>
              <a:t>là</a:t>
            </a:r>
            <a:r>
              <a:rPr lang="en-US" sz="2000" dirty="0"/>
              <a:t> </a:t>
            </a:r>
            <a:r>
              <a:rPr lang="en-US" sz="2000" dirty="0" err="1"/>
              <a:t>từ</a:t>
            </a:r>
            <a:r>
              <a:rPr lang="en-US" sz="2000" dirty="0"/>
              <a:t> </a:t>
            </a:r>
            <a:r>
              <a:rPr lang="en-US" sz="2000" dirty="0" err="1"/>
              <a:t>tháng</a:t>
            </a:r>
            <a:r>
              <a:rPr lang="en-US" sz="2000" dirty="0"/>
              <a:t> 7).</a:t>
            </a:r>
            <a:br>
              <a:rPr lang="en-US" sz="2000" dirty="0"/>
            </a:br>
            <a:r>
              <a:rPr lang="en-US" sz="2000" dirty="0"/>
              <a:t>=&gt; </a:t>
            </a:r>
            <a:r>
              <a:rPr lang="en-US" sz="2000" dirty="0" err="1"/>
              <a:t>Cần</a:t>
            </a:r>
            <a:r>
              <a:rPr lang="en-US" sz="2000" dirty="0"/>
              <a:t> </a:t>
            </a:r>
            <a:r>
              <a:rPr lang="en-US" sz="2000" dirty="0" err="1"/>
              <a:t>xem</a:t>
            </a:r>
            <a:r>
              <a:rPr lang="en-US" sz="2000" dirty="0"/>
              <a:t> </a:t>
            </a:r>
            <a:r>
              <a:rPr lang="en-US" sz="2000" dirty="0" err="1"/>
              <a:t>lại</a:t>
            </a:r>
            <a:r>
              <a:rPr lang="en-US" sz="2000" dirty="0"/>
              <a:t> </a:t>
            </a:r>
            <a:r>
              <a:rPr lang="en-US" sz="2000" dirty="0" err="1"/>
              <a:t>công</a:t>
            </a:r>
            <a:r>
              <a:rPr lang="en-US" sz="2000" dirty="0"/>
              <a:t> </a:t>
            </a:r>
            <a:r>
              <a:rPr lang="en-US" sz="2000" dirty="0" err="1"/>
              <a:t>tác</a:t>
            </a:r>
            <a:r>
              <a:rPr lang="en-US" sz="2000" dirty="0"/>
              <a:t> </a:t>
            </a:r>
            <a:r>
              <a:rPr lang="en-US" sz="2000" dirty="0" err="1"/>
              <a:t>bảo</a:t>
            </a:r>
            <a:r>
              <a:rPr lang="en-US" sz="2000" dirty="0"/>
              <a:t> </a:t>
            </a:r>
            <a:r>
              <a:rPr lang="en-US" sz="2000" dirty="0" err="1"/>
              <a:t>trì</a:t>
            </a:r>
            <a:r>
              <a:rPr lang="en-US" sz="2000" dirty="0"/>
              <a:t> </a:t>
            </a:r>
            <a:r>
              <a:rPr lang="en-US" sz="2000" dirty="0" err="1"/>
              <a:t>các</a:t>
            </a:r>
            <a:r>
              <a:rPr lang="en-US" sz="2000" dirty="0"/>
              <a:t> </a:t>
            </a:r>
            <a:r>
              <a:rPr lang="en-US" sz="2000" dirty="0" err="1"/>
              <a:t>máy</a:t>
            </a:r>
            <a:r>
              <a:rPr lang="en-US" sz="2000" dirty="0"/>
              <a:t> SC, </a:t>
            </a:r>
            <a:r>
              <a:rPr lang="en-US" sz="2000" dirty="0" err="1"/>
              <a:t>có</a:t>
            </a:r>
            <a:r>
              <a:rPr lang="en-US" sz="2000" dirty="0"/>
              <a:t> </a:t>
            </a:r>
            <a:r>
              <a:rPr lang="en-US" sz="2000" dirty="0" err="1"/>
              <a:t>thể</a:t>
            </a:r>
            <a:r>
              <a:rPr lang="en-US" sz="2000" dirty="0"/>
              <a:t> </a:t>
            </a:r>
            <a:r>
              <a:rPr lang="en-US" sz="2000" dirty="0" err="1"/>
              <a:t>xem</a:t>
            </a:r>
            <a:r>
              <a:rPr lang="en-US" sz="2000" dirty="0"/>
              <a:t> </a:t>
            </a:r>
            <a:r>
              <a:rPr lang="en-US" sz="2000" dirty="0" err="1"/>
              <a:t>xét</a:t>
            </a:r>
            <a:r>
              <a:rPr lang="en-US" sz="2000" dirty="0"/>
              <a:t> </a:t>
            </a:r>
            <a:r>
              <a:rPr lang="en-US" sz="2000" dirty="0" err="1"/>
              <a:t>giảm</a:t>
            </a:r>
            <a:r>
              <a:rPr lang="en-US" sz="2000" dirty="0"/>
              <a:t> </a:t>
            </a:r>
            <a:r>
              <a:rPr lang="en-US" sz="2000" dirty="0" err="1"/>
              <a:t>tốc</a:t>
            </a:r>
            <a:r>
              <a:rPr lang="en-US" sz="2000" dirty="0"/>
              <a:t> </a:t>
            </a:r>
            <a:r>
              <a:rPr lang="en-US" sz="2000" dirty="0" err="1"/>
              <a:t>độ</a:t>
            </a:r>
            <a:r>
              <a:rPr lang="en-US" sz="2000" dirty="0"/>
              <a:t> </a:t>
            </a:r>
            <a:r>
              <a:rPr lang="en-US" sz="2000" dirty="0" err="1"/>
              <a:t>để</a:t>
            </a:r>
            <a:r>
              <a:rPr lang="en-US" sz="2000" dirty="0"/>
              <a:t> </a:t>
            </a:r>
            <a:r>
              <a:rPr lang="en-US" sz="2000" dirty="0" err="1"/>
              <a:t>máy</a:t>
            </a:r>
            <a:r>
              <a:rPr lang="en-US" sz="2000" dirty="0"/>
              <a:t> </a:t>
            </a:r>
            <a:r>
              <a:rPr lang="en-US" sz="2000" dirty="0" err="1"/>
              <a:t>ổn</a:t>
            </a:r>
            <a:r>
              <a:rPr lang="en-US" sz="2000" dirty="0"/>
              <a:t> </a:t>
            </a:r>
            <a:r>
              <a:rPr lang="en-US" sz="2000" dirty="0" err="1"/>
              <a:t>định</a:t>
            </a:r>
            <a:r>
              <a:rPr lang="en-US" sz="2000" dirty="0"/>
              <a:t> </a:t>
            </a:r>
            <a:r>
              <a:rPr lang="en-US" sz="2000" dirty="0" err="1"/>
              <a:t>hơn</a:t>
            </a:r>
            <a:r>
              <a:rPr lang="en-US" sz="2000" dirty="0"/>
              <a:t>.</a:t>
            </a:r>
            <a:br>
              <a:rPr lang="en-US" sz="2000" dirty="0"/>
            </a:br>
            <a:br>
              <a:rPr lang="en-US" sz="2000" dirty="0"/>
            </a:br>
            <a:r>
              <a:rPr lang="en-US" sz="2000" u="sng" dirty="0" err="1"/>
              <a:t>Cụm</a:t>
            </a:r>
            <a:r>
              <a:rPr lang="en-US" sz="2000" u="sng" dirty="0"/>
              <a:t> </a:t>
            </a:r>
            <a:r>
              <a:rPr lang="en-US" sz="2000" u="sng" dirty="0" err="1"/>
              <a:t>máy</a:t>
            </a:r>
            <a:r>
              <a:rPr lang="en-US" sz="2000" u="sng" dirty="0"/>
              <a:t> CT:</a:t>
            </a:r>
            <a:br>
              <a:rPr lang="en-US" sz="2000" u="sng" dirty="0"/>
            </a:br>
            <a:r>
              <a:rPr lang="en-US" sz="2000" dirty="0" err="1"/>
              <a:t>Tốc</a:t>
            </a:r>
            <a:r>
              <a:rPr lang="en-US" sz="2000" dirty="0"/>
              <a:t> </a:t>
            </a:r>
            <a:r>
              <a:rPr lang="en-US" sz="2000" dirty="0" err="1"/>
              <a:t>độ</a:t>
            </a:r>
            <a:r>
              <a:rPr lang="en-US" sz="2000" dirty="0"/>
              <a:t> </a:t>
            </a:r>
            <a:r>
              <a:rPr lang="en-US" sz="2000" dirty="0" err="1"/>
              <a:t>máy</a:t>
            </a:r>
            <a:r>
              <a:rPr lang="en-US" sz="2000" dirty="0"/>
              <a:t> </a:t>
            </a:r>
            <a:r>
              <a:rPr lang="en-US" sz="2000" dirty="0" err="1"/>
              <a:t>thấp</a:t>
            </a:r>
            <a:r>
              <a:rPr lang="en-US" sz="2000" dirty="0"/>
              <a:t> </a:t>
            </a:r>
            <a:r>
              <a:rPr lang="en-US" sz="2000" dirty="0" err="1"/>
              <a:t>và</a:t>
            </a:r>
            <a:r>
              <a:rPr lang="en-US" sz="2000" dirty="0"/>
              <a:t> </a:t>
            </a:r>
            <a:r>
              <a:rPr lang="en-US" sz="2000" dirty="0" err="1"/>
              <a:t>ngưng</a:t>
            </a:r>
            <a:r>
              <a:rPr lang="en-US" sz="2000" dirty="0"/>
              <a:t> </a:t>
            </a:r>
            <a:r>
              <a:rPr lang="en-US" sz="2000" dirty="0" err="1"/>
              <a:t>máy</a:t>
            </a:r>
            <a:r>
              <a:rPr lang="en-US" sz="2000" dirty="0"/>
              <a:t> </a:t>
            </a:r>
            <a:r>
              <a:rPr lang="en-US" sz="2000" dirty="0" err="1"/>
              <a:t>nhiều</a:t>
            </a:r>
            <a:r>
              <a:rPr lang="en-US" sz="2000" dirty="0"/>
              <a:t>.</a:t>
            </a:r>
            <a:br>
              <a:rPr lang="en-US" sz="2000" dirty="0"/>
            </a:br>
            <a:r>
              <a:rPr lang="en-US" sz="2000" dirty="0"/>
              <a:t>=&gt; </a:t>
            </a:r>
            <a:r>
              <a:rPr lang="en-US" sz="2000" dirty="0" err="1"/>
              <a:t>Từ</a:t>
            </a:r>
            <a:r>
              <a:rPr lang="en-US" sz="2000" dirty="0"/>
              <a:t> </a:t>
            </a:r>
            <a:r>
              <a:rPr lang="en-US" sz="2000" dirty="0" err="1"/>
              <a:t>tháng</a:t>
            </a:r>
            <a:r>
              <a:rPr lang="en-US" sz="2000" dirty="0"/>
              <a:t> 9 </a:t>
            </a:r>
            <a:r>
              <a:rPr lang="en-US" sz="2000" dirty="0" err="1"/>
              <a:t>đã</a:t>
            </a:r>
            <a:r>
              <a:rPr lang="en-US" sz="2000" dirty="0"/>
              <a:t> </a:t>
            </a:r>
            <a:r>
              <a:rPr lang="en-US" sz="2000" dirty="0" err="1"/>
              <a:t>tăng</a:t>
            </a:r>
            <a:r>
              <a:rPr lang="en-US" sz="2000" dirty="0"/>
              <a:t> </a:t>
            </a:r>
            <a:r>
              <a:rPr lang="en-US" sz="2000" dirty="0" err="1"/>
              <a:t>tốc</a:t>
            </a:r>
            <a:r>
              <a:rPr lang="en-US" sz="2000" dirty="0"/>
              <a:t> </a:t>
            </a:r>
            <a:r>
              <a:rPr lang="en-US" sz="2000" dirty="0" err="1"/>
              <a:t>độ</a:t>
            </a:r>
            <a:r>
              <a:rPr lang="en-US" sz="2000" dirty="0"/>
              <a:t> </a:t>
            </a:r>
            <a:r>
              <a:rPr lang="en-US" sz="2000" dirty="0" err="1"/>
              <a:t>chạy</a:t>
            </a:r>
            <a:r>
              <a:rPr lang="en-US" sz="2000" dirty="0"/>
              <a:t> </a:t>
            </a:r>
            <a:r>
              <a:rPr lang="en-US" sz="2000" dirty="0" err="1"/>
              <a:t>máy</a:t>
            </a:r>
            <a:r>
              <a:rPr lang="en-US" sz="2000" dirty="0"/>
              <a:t>, </a:t>
            </a:r>
            <a:r>
              <a:rPr lang="en-US" sz="2000" dirty="0" err="1"/>
              <a:t>nhưng</a:t>
            </a:r>
            <a:r>
              <a:rPr lang="en-US" sz="2000" dirty="0"/>
              <a:t> </a:t>
            </a:r>
            <a:r>
              <a:rPr lang="en-US" sz="2000" dirty="0" err="1"/>
              <a:t>cũng</a:t>
            </a:r>
            <a:r>
              <a:rPr lang="en-US" sz="2000" dirty="0"/>
              <a:t> </a:t>
            </a:r>
            <a:r>
              <a:rPr lang="en-US" sz="2000" dirty="0" err="1"/>
              <a:t>làm</a:t>
            </a:r>
            <a:r>
              <a:rPr lang="en-US" sz="2000" dirty="0"/>
              <a:t> </a:t>
            </a:r>
            <a:r>
              <a:rPr lang="en-US" sz="2000" dirty="0" err="1"/>
              <a:t>máy</a:t>
            </a:r>
            <a:r>
              <a:rPr lang="en-US" sz="2000" dirty="0"/>
              <a:t> </a:t>
            </a:r>
            <a:r>
              <a:rPr lang="en-US" sz="2000" dirty="0" err="1"/>
              <a:t>hư</a:t>
            </a:r>
            <a:r>
              <a:rPr lang="en-US" sz="2000" dirty="0"/>
              <a:t> </a:t>
            </a:r>
            <a:r>
              <a:rPr lang="en-US" sz="2000" dirty="0" err="1"/>
              <a:t>hỏng</a:t>
            </a:r>
            <a:r>
              <a:rPr lang="en-US" sz="2000" dirty="0"/>
              <a:t> </a:t>
            </a:r>
            <a:r>
              <a:rPr lang="en-US" sz="2000" dirty="0" err="1"/>
              <a:t>phải</a:t>
            </a:r>
            <a:r>
              <a:rPr lang="en-US" sz="2000" dirty="0"/>
              <a:t> </a:t>
            </a:r>
            <a:r>
              <a:rPr lang="en-US" sz="2000" dirty="0" err="1"/>
              <a:t>ngưng</a:t>
            </a:r>
            <a:r>
              <a:rPr lang="en-US" sz="2000" dirty="0"/>
              <a:t> </a:t>
            </a:r>
            <a:r>
              <a:rPr lang="en-US" sz="2000" dirty="0" err="1"/>
              <a:t>nhiều</a:t>
            </a:r>
            <a:r>
              <a:rPr lang="en-US" sz="2000" dirty="0"/>
              <a:t> </a:t>
            </a:r>
            <a:r>
              <a:rPr lang="en-US" sz="2000" dirty="0" err="1"/>
              <a:t>hơn</a:t>
            </a:r>
            <a:r>
              <a:rPr lang="en-US" sz="2000" dirty="0"/>
              <a:t> (</a:t>
            </a:r>
            <a:r>
              <a:rPr lang="en-US" sz="2000" dirty="0" err="1"/>
              <a:t>cân</a:t>
            </a:r>
            <a:r>
              <a:rPr lang="en-US" sz="2000" dirty="0"/>
              <a:t> </a:t>
            </a:r>
            <a:r>
              <a:rPr lang="en-US" sz="2000" dirty="0" err="1"/>
              <a:t>bằng</a:t>
            </a:r>
            <a:r>
              <a:rPr lang="en-US" sz="2000" dirty="0"/>
              <a:t> </a:t>
            </a:r>
            <a:r>
              <a:rPr lang="en-US" sz="2000" dirty="0" err="1"/>
              <a:t>giữa</a:t>
            </a:r>
            <a:r>
              <a:rPr lang="en-US" sz="2000" dirty="0"/>
              <a:t> </a:t>
            </a:r>
            <a:r>
              <a:rPr lang="en-US" sz="2000" dirty="0" err="1"/>
              <a:t>tốc</a:t>
            </a:r>
            <a:r>
              <a:rPr lang="en-US" sz="2000" dirty="0"/>
              <a:t> </a:t>
            </a:r>
            <a:r>
              <a:rPr lang="en-US" sz="2000" dirty="0" err="1"/>
              <a:t>độ</a:t>
            </a:r>
            <a:r>
              <a:rPr lang="en-US" sz="2000" dirty="0"/>
              <a:t> </a:t>
            </a:r>
            <a:r>
              <a:rPr lang="en-US" sz="2000" dirty="0" err="1"/>
              <a:t>và</a:t>
            </a:r>
            <a:r>
              <a:rPr lang="en-US" sz="2000" dirty="0"/>
              <a:t> </a:t>
            </a:r>
            <a:r>
              <a:rPr lang="en-US" sz="2000" dirty="0" err="1"/>
              <a:t>sự</a:t>
            </a:r>
            <a:r>
              <a:rPr lang="en-US" sz="2000" dirty="0"/>
              <a:t> </a:t>
            </a:r>
            <a:r>
              <a:rPr lang="en-US" sz="2000" dirty="0" err="1"/>
              <a:t>ổn</a:t>
            </a:r>
            <a:r>
              <a:rPr lang="en-US" sz="2000" dirty="0"/>
              <a:t> </a:t>
            </a:r>
            <a:r>
              <a:rPr lang="en-US" sz="2000" dirty="0" err="1"/>
              <a:t>định</a:t>
            </a:r>
            <a:r>
              <a:rPr lang="en-US" sz="2000" dirty="0"/>
              <a:t> </a:t>
            </a:r>
            <a:r>
              <a:rPr lang="en-US" sz="2000" dirty="0" err="1"/>
              <a:t>máy</a:t>
            </a:r>
            <a:r>
              <a:rPr lang="en-US" sz="2000" dirty="0"/>
              <a:t>, </a:t>
            </a:r>
            <a:r>
              <a:rPr lang="en-US" sz="2000" dirty="0" err="1"/>
              <a:t>có</a:t>
            </a:r>
            <a:r>
              <a:rPr lang="en-US" sz="2000" dirty="0"/>
              <a:t> </a:t>
            </a:r>
            <a:r>
              <a:rPr lang="en-US" sz="2000" dirty="0" err="1"/>
              <a:t>thể</a:t>
            </a:r>
            <a:r>
              <a:rPr lang="en-US" sz="2000" dirty="0"/>
              <a:t> </a:t>
            </a:r>
            <a:r>
              <a:rPr lang="en-US" sz="2000" dirty="0" err="1"/>
              <a:t>xem</a:t>
            </a:r>
            <a:r>
              <a:rPr lang="en-US" sz="2000" dirty="0"/>
              <a:t> </a:t>
            </a:r>
            <a:r>
              <a:rPr lang="en-US" sz="2000" dirty="0" err="1"/>
              <a:t>xét</a:t>
            </a:r>
            <a:r>
              <a:rPr lang="en-US" sz="2000" dirty="0"/>
              <a:t> </a:t>
            </a:r>
            <a:r>
              <a:rPr lang="en-US" sz="2000" dirty="0" err="1"/>
              <a:t>dùng</a:t>
            </a:r>
            <a:r>
              <a:rPr lang="en-US" sz="2000" dirty="0"/>
              <a:t> </a:t>
            </a:r>
            <a:r>
              <a:rPr lang="en-US" sz="2000" dirty="0" err="1"/>
              <a:t>các</a:t>
            </a:r>
            <a:r>
              <a:rPr lang="en-US" sz="2000" dirty="0"/>
              <a:t> </a:t>
            </a:r>
            <a:r>
              <a:rPr lang="en-US" sz="2000" dirty="0" err="1"/>
              <a:t>máy</a:t>
            </a:r>
            <a:r>
              <a:rPr lang="en-US" sz="2000" dirty="0"/>
              <a:t> PG. </a:t>
            </a:r>
          </a:p>
        </p:txBody>
      </p:sp>
    </p:spTree>
    <p:extLst>
      <p:ext uri="{BB962C8B-B14F-4D97-AF65-F5344CB8AC3E}">
        <p14:creationId xmlns:p14="http://schemas.microsoft.com/office/powerpoint/2010/main" val="944785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1A484E-6A27-A945-5CCA-F2EC02280EE9}"/>
              </a:ext>
            </a:extLst>
          </p:cNvPr>
          <p:cNvPicPr>
            <a:picLocks noChangeAspect="1"/>
          </p:cNvPicPr>
          <p:nvPr/>
        </p:nvPicPr>
        <p:blipFill>
          <a:blip r:embed="rId2"/>
          <a:stretch>
            <a:fillRect/>
          </a:stretch>
        </p:blipFill>
        <p:spPr>
          <a:xfrm>
            <a:off x="135466" y="76200"/>
            <a:ext cx="11921067" cy="6705599"/>
          </a:xfrm>
          <a:prstGeom prst="rect">
            <a:avLst/>
          </a:prstGeom>
        </p:spPr>
      </p:pic>
      <p:sp>
        <p:nvSpPr>
          <p:cNvPr id="9" name="Rectangle: Rounded Corners 8">
            <a:extLst>
              <a:ext uri="{FF2B5EF4-FFF2-40B4-BE49-F238E27FC236}">
                <a16:creationId xmlns:a16="http://schemas.microsoft.com/office/drawing/2014/main" id="{BC84CF78-551D-D74F-8FD6-8B3EA769A9E6}"/>
              </a:ext>
            </a:extLst>
          </p:cNvPr>
          <p:cNvSpPr/>
          <p:nvPr/>
        </p:nvSpPr>
        <p:spPr>
          <a:xfrm>
            <a:off x="10639425" y="1432381"/>
            <a:ext cx="447675" cy="33855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13AD503-2ED5-A1A3-2963-274DFDACB8F6}"/>
              </a:ext>
            </a:extLst>
          </p:cNvPr>
          <p:cNvSpPr/>
          <p:nvPr/>
        </p:nvSpPr>
        <p:spPr>
          <a:xfrm>
            <a:off x="5029200" y="5429249"/>
            <a:ext cx="714376" cy="52387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2B5F1EB-4D96-39F7-D858-DF5DD02388EA}"/>
              </a:ext>
            </a:extLst>
          </p:cNvPr>
          <p:cNvSpPr txBox="1"/>
          <p:nvPr/>
        </p:nvSpPr>
        <p:spPr>
          <a:xfrm>
            <a:off x="1266825" y="1478548"/>
            <a:ext cx="5753100" cy="584775"/>
          </a:xfrm>
          <a:prstGeom prst="rect">
            <a:avLst/>
          </a:prstGeom>
          <a:noFill/>
        </p:spPr>
        <p:txBody>
          <a:bodyPr wrap="square" rtlCol="0">
            <a:spAutoFit/>
          </a:bodyPr>
          <a:lstStyle/>
          <a:p>
            <a:r>
              <a:rPr lang="en-US" sz="1600" dirty="0">
                <a:solidFill>
                  <a:srgbClr val="FF0000"/>
                </a:solidFill>
              </a:rPr>
              <a:t>OEE </a:t>
            </a:r>
            <a:r>
              <a:rPr lang="en-US" sz="1600" dirty="0" err="1">
                <a:solidFill>
                  <a:srgbClr val="FF0000"/>
                </a:solidFill>
              </a:rPr>
              <a:t>không</a:t>
            </a:r>
            <a:r>
              <a:rPr lang="en-US" sz="1600" dirty="0">
                <a:solidFill>
                  <a:srgbClr val="FF0000"/>
                </a:solidFill>
              </a:rPr>
              <a:t> </a:t>
            </a:r>
            <a:r>
              <a:rPr lang="en-US" sz="1600" dirty="0" err="1">
                <a:solidFill>
                  <a:srgbClr val="FF0000"/>
                </a:solidFill>
              </a:rPr>
              <a:t>phải</a:t>
            </a:r>
            <a:r>
              <a:rPr lang="en-US" sz="1600" dirty="0">
                <a:solidFill>
                  <a:srgbClr val="FF0000"/>
                </a:solidFill>
              </a:rPr>
              <a:t> </a:t>
            </a:r>
            <a:r>
              <a:rPr lang="en-US" sz="1600" dirty="0" err="1">
                <a:solidFill>
                  <a:srgbClr val="FF0000"/>
                </a:solidFill>
              </a:rPr>
              <a:t>luôn</a:t>
            </a:r>
            <a:r>
              <a:rPr lang="en-US" sz="1600" dirty="0">
                <a:solidFill>
                  <a:srgbClr val="FF0000"/>
                </a:solidFill>
              </a:rPr>
              <a:t> </a:t>
            </a:r>
            <a:r>
              <a:rPr lang="en-US" sz="1600" dirty="0" err="1">
                <a:solidFill>
                  <a:srgbClr val="FF0000"/>
                </a:solidFill>
              </a:rPr>
              <a:t>đạt</a:t>
            </a:r>
            <a:r>
              <a:rPr lang="en-US" sz="1600" dirty="0">
                <a:solidFill>
                  <a:srgbClr val="FF0000"/>
                </a:solidFill>
              </a:rPr>
              <a:t> </a:t>
            </a:r>
            <a:r>
              <a:rPr lang="en-US" sz="1600" dirty="0" err="1">
                <a:solidFill>
                  <a:srgbClr val="FF0000"/>
                </a:solidFill>
              </a:rPr>
              <a:t>mức</a:t>
            </a:r>
            <a:r>
              <a:rPr lang="en-US" sz="1600" dirty="0">
                <a:solidFill>
                  <a:srgbClr val="FF0000"/>
                </a:solidFill>
              </a:rPr>
              <a:t> </a:t>
            </a:r>
            <a:r>
              <a:rPr lang="en-US" sz="1600" dirty="0" err="1">
                <a:solidFill>
                  <a:srgbClr val="FF0000"/>
                </a:solidFill>
              </a:rPr>
              <a:t>tốt</a:t>
            </a:r>
            <a:r>
              <a:rPr lang="en-US" sz="1600" dirty="0">
                <a:solidFill>
                  <a:srgbClr val="FF0000"/>
                </a:solidFill>
              </a:rPr>
              <a:t>: </a:t>
            </a:r>
            <a:r>
              <a:rPr lang="en-US" sz="1600" dirty="0" err="1">
                <a:solidFill>
                  <a:srgbClr val="FF0000"/>
                </a:solidFill>
              </a:rPr>
              <a:t>tháng</a:t>
            </a:r>
            <a:r>
              <a:rPr lang="en-US" sz="1600" dirty="0">
                <a:solidFill>
                  <a:srgbClr val="FF0000"/>
                </a:solidFill>
              </a:rPr>
              <a:t> 8 </a:t>
            </a:r>
            <a:r>
              <a:rPr lang="en-US" sz="1600" dirty="0" err="1">
                <a:solidFill>
                  <a:srgbClr val="FF0000"/>
                </a:solidFill>
              </a:rPr>
              <a:t>giảm</a:t>
            </a:r>
            <a:r>
              <a:rPr lang="en-US" sz="1600" dirty="0">
                <a:solidFill>
                  <a:srgbClr val="FF0000"/>
                </a:solidFill>
              </a:rPr>
              <a:t> </a:t>
            </a:r>
            <a:r>
              <a:rPr lang="en-US" sz="1600" dirty="0" err="1">
                <a:solidFill>
                  <a:srgbClr val="FF0000"/>
                </a:solidFill>
              </a:rPr>
              <a:t>mạnh</a:t>
            </a:r>
            <a:r>
              <a:rPr lang="en-US" sz="1600" dirty="0">
                <a:solidFill>
                  <a:srgbClr val="FF0000"/>
                </a:solidFill>
              </a:rPr>
              <a:t> (</a:t>
            </a:r>
            <a:r>
              <a:rPr lang="en-US" sz="1600" dirty="0" err="1">
                <a:solidFill>
                  <a:srgbClr val="FF0000"/>
                </a:solidFill>
              </a:rPr>
              <a:t>hơn</a:t>
            </a:r>
            <a:r>
              <a:rPr lang="en-US" sz="1600" dirty="0">
                <a:solidFill>
                  <a:srgbClr val="FF0000"/>
                </a:solidFill>
              </a:rPr>
              <a:t> 6%), </a:t>
            </a:r>
            <a:r>
              <a:rPr lang="en-US" sz="1600" dirty="0" err="1">
                <a:solidFill>
                  <a:srgbClr val="FF0000"/>
                </a:solidFill>
              </a:rPr>
              <a:t>và</a:t>
            </a:r>
            <a:r>
              <a:rPr lang="en-US" sz="1600" dirty="0">
                <a:solidFill>
                  <a:srgbClr val="FF0000"/>
                </a:solidFill>
              </a:rPr>
              <a:t> </a:t>
            </a:r>
            <a:r>
              <a:rPr lang="en-US" sz="1600" dirty="0" err="1">
                <a:solidFill>
                  <a:srgbClr val="FF0000"/>
                </a:solidFill>
              </a:rPr>
              <a:t>vẫn</a:t>
            </a:r>
            <a:r>
              <a:rPr lang="en-US" sz="1600" dirty="0">
                <a:solidFill>
                  <a:srgbClr val="FF0000"/>
                </a:solidFill>
              </a:rPr>
              <a:t> </a:t>
            </a:r>
            <a:r>
              <a:rPr lang="en-US" sz="1600" dirty="0" err="1">
                <a:solidFill>
                  <a:srgbClr val="FF0000"/>
                </a:solidFill>
              </a:rPr>
              <a:t>chưa</a:t>
            </a:r>
            <a:r>
              <a:rPr lang="en-US" sz="1600" dirty="0">
                <a:solidFill>
                  <a:srgbClr val="FF0000"/>
                </a:solidFill>
              </a:rPr>
              <a:t> </a:t>
            </a:r>
            <a:r>
              <a:rPr lang="en-US" sz="1600" dirty="0" err="1">
                <a:solidFill>
                  <a:srgbClr val="FF0000"/>
                </a:solidFill>
              </a:rPr>
              <a:t>hồi</a:t>
            </a:r>
            <a:r>
              <a:rPr lang="en-US" sz="1600" dirty="0">
                <a:solidFill>
                  <a:srgbClr val="FF0000"/>
                </a:solidFill>
              </a:rPr>
              <a:t> </a:t>
            </a:r>
            <a:r>
              <a:rPr lang="en-US" sz="1600" dirty="0" err="1">
                <a:solidFill>
                  <a:srgbClr val="FF0000"/>
                </a:solidFill>
              </a:rPr>
              <a:t>phục</a:t>
            </a:r>
            <a:r>
              <a:rPr lang="en-US" sz="1600" dirty="0">
                <a:solidFill>
                  <a:srgbClr val="FF0000"/>
                </a:solidFill>
              </a:rPr>
              <a:t> </a:t>
            </a:r>
            <a:r>
              <a:rPr lang="en-US" sz="1600" dirty="0" err="1">
                <a:solidFill>
                  <a:srgbClr val="FF0000"/>
                </a:solidFill>
              </a:rPr>
              <a:t>lại</a:t>
            </a:r>
            <a:r>
              <a:rPr lang="en-US" sz="1600" dirty="0">
                <a:solidFill>
                  <a:srgbClr val="FF0000"/>
                </a:solidFill>
              </a:rPr>
              <a:t>.</a:t>
            </a:r>
          </a:p>
        </p:txBody>
      </p:sp>
      <p:sp>
        <p:nvSpPr>
          <p:cNvPr id="2" name="TextBox 1">
            <a:extLst>
              <a:ext uri="{FF2B5EF4-FFF2-40B4-BE49-F238E27FC236}">
                <a16:creationId xmlns:a16="http://schemas.microsoft.com/office/drawing/2014/main" id="{7D146874-A19F-6F86-EBBF-F0390AC16947}"/>
              </a:ext>
            </a:extLst>
          </p:cNvPr>
          <p:cNvSpPr txBox="1"/>
          <p:nvPr/>
        </p:nvSpPr>
        <p:spPr>
          <a:xfrm>
            <a:off x="169695" y="94470"/>
            <a:ext cx="6850230" cy="923330"/>
          </a:xfrm>
          <a:prstGeom prst="rect">
            <a:avLst/>
          </a:prstGeom>
          <a:solidFill>
            <a:schemeClr val="bg1"/>
          </a:solidFill>
        </p:spPr>
        <p:txBody>
          <a:bodyPr wrap="square" rtlCol="0">
            <a:spAutoFit/>
          </a:bodyPr>
          <a:lstStyle/>
          <a:p>
            <a:r>
              <a:rPr lang="en-US" b="1" dirty="0">
                <a:solidFill>
                  <a:srgbClr val="FF0000"/>
                </a:solidFill>
              </a:rPr>
              <a:t>3.2.Đánh </a:t>
            </a:r>
            <a:r>
              <a:rPr lang="en-US" b="1" dirty="0" err="1">
                <a:solidFill>
                  <a:srgbClr val="FF0000"/>
                </a:solidFill>
              </a:rPr>
              <a:t>giá</a:t>
            </a:r>
            <a:r>
              <a:rPr lang="en-US" b="1" dirty="0">
                <a:solidFill>
                  <a:srgbClr val="FF0000"/>
                </a:solidFill>
              </a:rPr>
              <a:t> OEE </a:t>
            </a:r>
            <a:r>
              <a:rPr lang="en-US" b="1" dirty="0" err="1">
                <a:solidFill>
                  <a:srgbClr val="FF0000"/>
                </a:solidFill>
              </a:rPr>
              <a:t>theo</a:t>
            </a:r>
            <a:r>
              <a:rPr lang="en-US" b="1" dirty="0">
                <a:solidFill>
                  <a:srgbClr val="FF0000"/>
                </a:solidFill>
              </a:rPr>
              <a:t> </a:t>
            </a:r>
            <a:r>
              <a:rPr lang="en-US" b="1" dirty="0" err="1">
                <a:solidFill>
                  <a:srgbClr val="FF0000"/>
                </a:solidFill>
              </a:rPr>
              <a:t>tháng</a:t>
            </a:r>
            <a:r>
              <a:rPr lang="en-US" b="1" dirty="0">
                <a:solidFill>
                  <a:srgbClr val="FF0000"/>
                </a:solidFill>
              </a:rPr>
              <a:t>:</a:t>
            </a:r>
          </a:p>
          <a:p>
            <a:endParaRPr lang="en-US" b="1" dirty="0">
              <a:solidFill>
                <a:srgbClr val="FF0000"/>
              </a:solidFill>
            </a:endParaRPr>
          </a:p>
          <a:p>
            <a:endParaRPr lang="en-US" b="1" dirty="0">
              <a:solidFill>
                <a:srgbClr val="FF0000"/>
              </a:solidFill>
            </a:endParaRPr>
          </a:p>
        </p:txBody>
      </p:sp>
    </p:spTree>
    <p:extLst>
      <p:ext uri="{BB962C8B-B14F-4D97-AF65-F5344CB8AC3E}">
        <p14:creationId xmlns:p14="http://schemas.microsoft.com/office/powerpoint/2010/main" val="1793322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6CD344-2845-B7C1-03FB-DA71E705B366}"/>
              </a:ext>
            </a:extLst>
          </p:cNvPr>
          <p:cNvSpPr txBox="1"/>
          <p:nvPr/>
        </p:nvSpPr>
        <p:spPr>
          <a:xfrm>
            <a:off x="3181350" y="5873571"/>
            <a:ext cx="8010525" cy="584775"/>
          </a:xfrm>
          <a:prstGeom prst="rect">
            <a:avLst/>
          </a:prstGeom>
          <a:noFill/>
        </p:spPr>
        <p:txBody>
          <a:bodyPr wrap="square" rtlCol="0">
            <a:spAutoFit/>
          </a:bodyPr>
          <a:lstStyle/>
          <a:p>
            <a:r>
              <a:rPr lang="en-US" sz="1600" dirty="0"/>
              <a:t>Availability </a:t>
            </a:r>
            <a:r>
              <a:rPr lang="en-US" sz="1600" dirty="0" err="1"/>
              <a:t>tháng</a:t>
            </a:r>
            <a:r>
              <a:rPr lang="en-US" sz="1600" dirty="0"/>
              <a:t> 8 </a:t>
            </a:r>
            <a:r>
              <a:rPr lang="en-US" sz="1600" dirty="0" err="1"/>
              <a:t>của</a:t>
            </a:r>
            <a:r>
              <a:rPr lang="en-US" sz="1600" dirty="0"/>
              <a:t> </a:t>
            </a:r>
            <a:r>
              <a:rPr lang="en-US" sz="1600" dirty="0" err="1"/>
              <a:t>nhóm</a:t>
            </a:r>
            <a:r>
              <a:rPr lang="en-US" sz="1600" dirty="0"/>
              <a:t> NZ, PG, SC </a:t>
            </a:r>
            <a:r>
              <a:rPr lang="en-US" sz="1600" dirty="0" err="1"/>
              <a:t>giảm</a:t>
            </a:r>
            <a:r>
              <a:rPr lang="en-US" sz="1600" dirty="0"/>
              <a:t> </a:t>
            </a:r>
            <a:r>
              <a:rPr lang="en-US" sz="1600" dirty="0" err="1"/>
              <a:t>khoảng</a:t>
            </a:r>
            <a:r>
              <a:rPr lang="en-US" sz="1600" dirty="0"/>
              <a:t> 7% </a:t>
            </a:r>
          </a:p>
          <a:p>
            <a:r>
              <a:rPr lang="en-US" sz="1600" dirty="0">
                <a:solidFill>
                  <a:srgbClr val="FF0000"/>
                </a:solidFill>
              </a:rPr>
              <a:t>=&gt; Nguyên </a:t>
            </a:r>
            <a:r>
              <a:rPr lang="en-US" sz="1600" dirty="0" err="1">
                <a:solidFill>
                  <a:srgbClr val="FF0000"/>
                </a:solidFill>
              </a:rPr>
              <a:t>nhân</a:t>
            </a:r>
            <a:r>
              <a:rPr lang="en-US" sz="1600" dirty="0">
                <a:solidFill>
                  <a:srgbClr val="FF0000"/>
                </a:solidFill>
              </a:rPr>
              <a:t> </a:t>
            </a:r>
            <a:r>
              <a:rPr lang="en-US" sz="1600" dirty="0" err="1">
                <a:solidFill>
                  <a:srgbClr val="FF0000"/>
                </a:solidFill>
              </a:rPr>
              <a:t>ngưng</a:t>
            </a:r>
            <a:r>
              <a:rPr lang="en-US" sz="1600" dirty="0">
                <a:solidFill>
                  <a:srgbClr val="FF0000"/>
                </a:solidFill>
              </a:rPr>
              <a:t> </a:t>
            </a:r>
            <a:r>
              <a:rPr lang="en-US" sz="1600" dirty="0" err="1">
                <a:solidFill>
                  <a:srgbClr val="FF0000"/>
                </a:solidFill>
              </a:rPr>
              <a:t>máy</a:t>
            </a:r>
            <a:r>
              <a:rPr lang="en-US" sz="1600" dirty="0">
                <a:solidFill>
                  <a:srgbClr val="FF0000"/>
                </a:solidFill>
              </a:rPr>
              <a:t> </a:t>
            </a:r>
            <a:r>
              <a:rPr lang="en-US" sz="1600" dirty="0" err="1">
                <a:solidFill>
                  <a:srgbClr val="FF0000"/>
                </a:solidFill>
              </a:rPr>
              <a:t>chủ</a:t>
            </a:r>
            <a:r>
              <a:rPr lang="en-US" sz="1600" dirty="0">
                <a:solidFill>
                  <a:srgbClr val="FF0000"/>
                </a:solidFill>
              </a:rPr>
              <a:t> </a:t>
            </a:r>
            <a:r>
              <a:rPr lang="en-US" sz="1600" dirty="0" err="1">
                <a:solidFill>
                  <a:srgbClr val="FF0000"/>
                </a:solidFill>
              </a:rPr>
              <a:t>yếu</a:t>
            </a:r>
            <a:r>
              <a:rPr lang="en-US" sz="1600" dirty="0">
                <a:solidFill>
                  <a:srgbClr val="FF0000"/>
                </a:solidFill>
              </a:rPr>
              <a:t> </a:t>
            </a:r>
            <a:r>
              <a:rPr lang="en-US" sz="1600" dirty="0" err="1">
                <a:solidFill>
                  <a:srgbClr val="FF0000"/>
                </a:solidFill>
              </a:rPr>
              <a:t>là</a:t>
            </a:r>
            <a:r>
              <a:rPr lang="en-US" sz="1600" dirty="0">
                <a:solidFill>
                  <a:srgbClr val="FF0000"/>
                </a:solidFill>
              </a:rPr>
              <a:t> do </a:t>
            </a:r>
            <a:r>
              <a:rPr lang="en-US" sz="1600" dirty="0" err="1">
                <a:solidFill>
                  <a:srgbClr val="FF0000"/>
                </a:solidFill>
              </a:rPr>
              <a:t>Thiếu</a:t>
            </a:r>
            <a:r>
              <a:rPr lang="en-US" sz="1600" dirty="0">
                <a:solidFill>
                  <a:srgbClr val="FF0000"/>
                </a:solidFill>
              </a:rPr>
              <a:t> </a:t>
            </a:r>
            <a:r>
              <a:rPr lang="en-US" sz="1600" dirty="0" err="1">
                <a:solidFill>
                  <a:srgbClr val="FF0000"/>
                </a:solidFill>
              </a:rPr>
              <a:t>hụt</a:t>
            </a:r>
            <a:r>
              <a:rPr lang="en-US" sz="1600" dirty="0">
                <a:solidFill>
                  <a:srgbClr val="FF0000"/>
                </a:solidFill>
              </a:rPr>
              <a:t> </a:t>
            </a:r>
            <a:r>
              <a:rPr lang="en-US" sz="1600" dirty="0" err="1">
                <a:solidFill>
                  <a:srgbClr val="FF0000"/>
                </a:solidFill>
              </a:rPr>
              <a:t>lao</a:t>
            </a:r>
            <a:r>
              <a:rPr lang="en-US" sz="1600" dirty="0">
                <a:solidFill>
                  <a:srgbClr val="FF0000"/>
                </a:solidFill>
              </a:rPr>
              <a:t> </a:t>
            </a:r>
            <a:r>
              <a:rPr lang="en-US" sz="1600" dirty="0" err="1">
                <a:solidFill>
                  <a:srgbClr val="FF0000"/>
                </a:solidFill>
              </a:rPr>
              <a:t>động</a:t>
            </a:r>
            <a:r>
              <a:rPr lang="en-US" sz="1600" dirty="0">
                <a:solidFill>
                  <a:srgbClr val="FF0000"/>
                </a:solidFill>
              </a:rPr>
              <a:t> </a:t>
            </a:r>
            <a:r>
              <a:rPr lang="en-US" sz="1600" dirty="0" err="1">
                <a:solidFill>
                  <a:srgbClr val="FF0000"/>
                </a:solidFill>
              </a:rPr>
              <a:t>thời</a:t>
            </a:r>
            <a:r>
              <a:rPr lang="en-US" sz="1600" dirty="0">
                <a:solidFill>
                  <a:srgbClr val="FF0000"/>
                </a:solidFill>
              </a:rPr>
              <a:t> </a:t>
            </a:r>
            <a:r>
              <a:rPr lang="en-US" sz="1600" dirty="0" err="1">
                <a:solidFill>
                  <a:srgbClr val="FF0000"/>
                </a:solidFill>
              </a:rPr>
              <a:t>vụ</a:t>
            </a:r>
            <a:r>
              <a:rPr lang="en-US" sz="1600" dirty="0">
                <a:solidFill>
                  <a:srgbClr val="FF0000"/>
                </a:solidFill>
              </a:rPr>
              <a:t> (off 351 </a:t>
            </a:r>
            <a:r>
              <a:rPr lang="en-US" sz="1600" dirty="0" err="1">
                <a:solidFill>
                  <a:srgbClr val="FF0000"/>
                </a:solidFill>
              </a:rPr>
              <a:t>giờ</a:t>
            </a:r>
            <a:r>
              <a:rPr lang="en-US" sz="1600" dirty="0">
                <a:solidFill>
                  <a:srgbClr val="FF0000"/>
                </a:solidFill>
              </a:rPr>
              <a:t> ~ 35.6%) </a:t>
            </a:r>
          </a:p>
        </p:txBody>
      </p:sp>
      <p:grpSp>
        <p:nvGrpSpPr>
          <p:cNvPr id="3" name="Group 2">
            <a:extLst>
              <a:ext uri="{FF2B5EF4-FFF2-40B4-BE49-F238E27FC236}">
                <a16:creationId xmlns:a16="http://schemas.microsoft.com/office/drawing/2014/main" id="{9892BE35-F296-750B-FACE-DC82DE419D09}"/>
              </a:ext>
            </a:extLst>
          </p:cNvPr>
          <p:cNvGrpSpPr/>
          <p:nvPr/>
        </p:nvGrpSpPr>
        <p:grpSpPr>
          <a:xfrm>
            <a:off x="200025" y="1491476"/>
            <a:ext cx="11637692" cy="3957187"/>
            <a:chOff x="200025" y="1491476"/>
            <a:chExt cx="11637692" cy="3957187"/>
          </a:xfrm>
        </p:grpSpPr>
        <p:pic>
          <p:nvPicPr>
            <p:cNvPr id="16" name="Picture 15">
              <a:extLst>
                <a:ext uri="{FF2B5EF4-FFF2-40B4-BE49-F238E27FC236}">
                  <a16:creationId xmlns:a16="http://schemas.microsoft.com/office/drawing/2014/main" id="{6A2777CD-CE54-3C31-5F70-C44F4D2BB5A9}"/>
                </a:ext>
              </a:extLst>
            </p:cNvPr>
            <p:cNvPicPr>
              <a:picLocks noChangeAspect="1"/>
            </p:cNvPicPr>
            <p:nvPr/>
          </p:nvPicPr>
          <p:blipFill>
            <a:blip r:embed="rId2"/>
            <a:stretch>
              <a:fillRect/>
            </a:stretch>
          </p:blipFill>
          <p:spPr>
            <a:xfrm>
              <a:off x="200025" y="1491476"/>
              <a:ext cx="7505700" cy="3875048"/>
            </a:xfrm>
            <a:prstGeom prst="rect">
              <a:avLst/>
            </a:prstGeom>
            <a:ln>
              <a:noFill/>
            </a:ln>
          </p:spPr>
        </p:pic>
        <p:pic>
          <p:nvPicPr>
            <p:cNvPr id="23" name="Picture 22">
              <a:extLst>
                <a:ext uri="{FF2B5EF4-FFF2-40B4-BE49-F238E27FC236}">
                  <a16:creationId xmlns:a16="http://schemas.microsoft.com/office/drawing/2014/main" id="{E6D58302-DD77-CAA8-9738-05C3FB443B78}"/>
                </a:ext>
              </a:extLst>
            </p:cNvPr>
            <p:cNvPicPr>
              <a:picLocks noChangeAspect="1"/>
            </p:cNvPicPr>
            <p:nvPr/>
          </p:nvPicPr>
          <p:blipFill>
            <a:blip r:embed="rId3"/>
            <a:stretch>
              <a:fillRect/>
            </a:stretch>
          </p:blipFill>
          <p:spPr>
            <a:xfrm>
              <a:off x="8077201" y="1491476"/>
              <a:ext cx="3760516" cy="3957187"/>
            </a:xfrm>
            <a:prstGeom prst="rect">
              <a:avLst/>
            </a:prstGeom>
          </p:spPr>
        </p:pic>
      </p:grpSp>
      <p:sp>
        <p:nvSpPr>
          <p:cNvPr id="2" name="Rectangle: Rounded Corners 1">
            <a:extLst>
              <a:ext uri="{FF2B5EF4-FFF2-40B4-BE49-F238E27FC236}">
                <a16:creationId xmlns:a16="http://schemas.microsoft.com/office/drawing/2014/main" id="{4974221D-95D7-1440-CE08-F72AB8AD5EAA}"/>
              </a:ext>
            </a:extLst>
          </p:cNvPr>
          <p:cNvSpPr/>
          <p:nvPr/>
        </p:nvSpPr>
        <p:spPr>
          <a:xfrm>
            <a:off x="5600700" y="3047998"/>
            <a:ext cx="714376" cy="19812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55C22A86-7FA3-F412-D357-5A112E7C2DB6}"/>
              </a:ext>
            </a:extLst>
          </p:cNvPr>
          <p:cNvCxnSpPr/>
          <p:nvPr/>
        </p:nvCxnSpPr>
        <p:spPr>
          <a:xfrm>
            <a:off x="8229600" y="2867025"/>
            <a:ext cx="109537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9E350C2E-98AF-5D30-9F3E-410C53275F6B}"/>
              </a:ext>
            </a:extLst>
          </p:cNvPr>
          <p:cNvSpPr txBox="1"/>
          <p:nvPr/>
        </p:nvSpPr>
        <p:spPr>
          <a:xfrm>
            <a:off x="190501" y="214988"/>
            <a:ext cx="4772024" cy="369332"/>
          </a:xfrm>
          <a:prstGeom prst="rect">
            <a:avLst/>
          </a:prstGeom>
          <a:solidFill>
            <a:schemeClr val="bg1"/>
          </a:solidFill>
        </p:spPr>
        <p:txBody>
          <a:bodyPr wrap="square" rtlCol="0">
            <a:spAutoFit/>
          </a:bodyPr>
          <a:lstStyle/>
          <a:p>
            <a:r>
              <a:rPr lang="en-US" b="1" dirty="0">
                <a:solidFill>
                  <a:srgbClr val="FF0000"/>
                </a:solidFill>
              </a:rPr>
              <a:t>3.2.1.Phân </a:t>
            </a:r>
            <a:r>
              <a:rPr lang="en-US" b="1" dirty="0" err="1">
                <a:solidFill>
                  <a:srgbClr val="FF0000"/>
                </a:solidFill>
              </a:rPr>
              <a:t>tích</a:t>
            </a:r>
            <a:r>
              <a:rPr lang="en-US" b="1" dirty="0">
                <a:solidFill>
                  <a:srgbClr val="FF0000"/>
                </a:solidFill>
              </a:rPr>
              <a:t> Availability </a:t>
            </a:r>
            <a:r>
              <a:rPr lang="en-US" b="1" dirty="0" err="1">
                <a:solidFill>
                  <a:srgbClr val="FF0000"/>
                </a:solidFill>
              </a:rPr>
              <a:t>tháng</a:t>
            </a:r>
            <a:r>
              <a:rPr lang="en-US" b="1" dirty="0">
                <a:solidFill>
                  <a:srgbClr val="FF0000"/>
                </a:solidFill>
              </a:rPr>
              <a:t> 8:</a:t>
            </a:r>
          </a:p>
        </p:txBody>
      </p:sp>
    </p:spTree>
    <p:extLst>
      <p:ext uri="{BB962C8B-B14F-4D97-AF65-F5344CB8AC3E}">
        <p14:creationId xmlns:p14="http://schemas.microsoft.com/office/powerpoint/2010/main" val="222582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6F5941-D0CF-A0D7-5EAB-5B2A06690693}"/>
              </a:ext>
            </a:extLst>
          </p:cNvPr>
          <p:cNvPicPr>
            <a:picLocks noChangeAspect="1"/>
          </p:cNvPicPr>
          <p:nvPr/>
        </p:nvPicPr>
        <p:blipFill>
          <a:blip r:embed="rId2"/>
          <a:stretch>
            <a:fillRect/>
          </a:stretch>
        </p:blipFill>
        <p:spPr>
          <a:xfrm>
            <a:off x="1103146" y="485775"/>
            <a:ext cx="9985707" cy="4603361"/>
          </a:xfrm>
          <a:prstGeom prst="rect">
            <a:avLst/>
          </a:prstGeom>
        </p:spPr>
      </p:pic>
      <p:sp>
        <p:nvSpPr>
          <p:cNvPr id="13" name="TextBox 12">
            <a:extLst>
              <a:ext uri="{FF2B5EF4-FFF2-40B4-BE49-F238E27FC236}">
                <a16:creationId xmlns:a16="http://schemas.microsoft.com/office/drawing/2014/main" id="{ECE90C53-C067-18E7-30F0-91E11D2D4091}"/>
              </a:ext>
            </a:extLst>
          </p:cNvPr>
          <p:cNvSpPr txBox="1"/>
          <p:nvPr/>
        </p:nvSpPr>
        <p:spPr>
          <a:xfrm>
            <a:off x="1103146" y="5492571"/>
            <a:ext cx="10267950" cy="1077218"/>
          </a:xfrm>
          <a:prstGeom prst="rect">
            <a:avLst/>
          </a:prstGeom>
          <a:noFill/>
        </p:spPr>
        <p:txBody>
          <a:bodyPr wrap="square" rtlCol="0">
            <a:spAutoFit/>
          </a:bodyPr>
          <a:lstStyle/>
          <a:p>
            <a:r>
              <a:rPr lang="en-US" sz="1600" dirty="0" err="1"/>
              <a:t>Thiếu</a:t>
            </a:r>
            <a:r>
              <a:rPr lang="en-US" sz="1600" dirty="0"/>
              <a:t> </a:t>
            </a:r>
            <a:r>
              <a:rPr lang="en-US" sz="1600" dirty="0" err="1"/>
              <a:t>hụt</a:t>
            </a:r>
            <a:r>
              <a:rPr lang="en-US" sz="1600" dirty="0"/>
              <a:t> </a:t>
            </a:r>
            <a:r>
              <a:rPr lang="en-US" sz="1600" dirty="0" err="1"/>
              <a:t>lao</a:t>
            </a:r>
            <a:r>
              <a:rPr lang="en-US" sz="1600" dirty="0"/>
              <a:t> </a:t>
            </a:r>
            <a:r>
              <a:rPr lang="en-US" sz="1600" dirty="0" err="1"/>
              <a:t>động</a:t>
            </a:r>
            <a:r>
              <a:rPr lang="en-US" sz="1600" dirty="0"/>
              <a:t> </a:t>
            </a:r>
            <a:r>
              <a:rPr lang="en-US" sz="1600" dirty="0" err="1"/>
              <a:t>thời</a:t>
            </a:r>
            <a:r>
              <a:rPr lang="en-US" sz="1600" dirty="0"/>
              <a:t> </a:t>
            </a:r>
            <a:r>
              <a:rPr lang="en-US" sz="1600" dirty="0" err="1"/>
              <a:t>vụ</a:t>
            </a:r>
            <a:r>
              <a:rPr lang="en-US" sz="1600" dirty="0"/>
              <a:t> </a:t>
            </a:r>
            <a:r>
              <a:rPr lang="en-US" sz="1600" dirty="0" err="1"/>
              <a:t>làm</a:t>
            </a:r>
            <a:r>
              <a:rPr lang="en-US" sz="1600" dirty="0"/>
              <a:t> OEE </a:t>
            </a:r>
            <a:r>
              <a:rPr lang="en-US" sz="1600" dirty="0" err="1"/>
              <a:t>giảm</a:t>
            </a:r>
            <a:r>
              <a:rPr lang="en-US" sz="1600" dirty="0"/>
              <a:t> </a:t>
            </a:r>
            <a:r>
              <a:rPr lang="en-US" sz="1600" dirty="0" err="1"/>
              <a:t>mạnh</a:t>
            </a:r>
            <a:r>
              <a:rPr lang="en-US" sz="1600" dirty="0"/>
              <a:t> (8%) </a:t>
            </a:r>
            <a:r>
              <a:rPr lang="en-US" sz="1600" dirty="0" err="1"/>
              <a:t>trong</a:t>
            </a:r>
            <a:r>
              <a:rPr lang="en-US" sz="1600" dirty="0"/>
              <a:t> </a:t>
            </a:r>
            <a:r>
              <a:rPr lang="en-US" sz="1600" dirty="0" err="1"/>
              <a:t>tháng</a:t>
            </a:r>
            <a:r>
              <a:rPr lang="en-US" sz="1600" dirty="0"/>
              <a:t> 8 </a:t>
            </a:r>
            <a:r>
              <a:rPr lang="en-US" sz="1600" dirty="0" err="1"/>
              <a:t>và</a:t>
            </a:r>
            <a:r>
              <a:rPr lang="en-US" sz="1600" dirty="0"/>
              <a:t> </a:t>
            </a:r>
            <a:r>
              <a:rPr lang="en-US" sz="1600" dirty="0" err="1"/>
              <a:t>cả</a:t>
            </a:r>
            <a:r>
              <a:rPr lang="en-US" sz="1600" dirty="0"/>
              <a:t> </a:t>
            </a:r>
            <a:r>
              <a:rPr lang="en-US" sz="1600" dirty="0" err="1"/>
              <a:t>tháng</a:t>
            </a:r>
            <a:r>
              <a:rPr lang="en-US" sz="1600" dirty="0"/>
              <a:t> 9, 10 (</a:t>
            </a:r>
            <a:r>
              <a:rPr lang="en-US" sz="1600" dirty="0" err="1"/>
              <a:t>nguyên</a:t>
            </a:r>
            <a:r>
              <a:rPr lang="en-US" sz="1600" dirty="0"/>
              <a:t> </a:t>
            </a:r>
            <a:r>
              <a:rPr lang="en-US" sz="1600" dirty="0" err="1"/>
              <a:t>nhân</a:t>
            </a:r>
            <a:r>
              <a:rPr lang="en-US" sz="1600" dirty="0"/>
              <a:t> </a:t>
            </a:r>
            <a:r>
              <a:rPr lang="en-US" sz="1600" dirty="0" err="1"/>
              <a:t>là</a:t>
            </a:r>
            <a:r>
              <a:rPr lang="en-US" sz="1600" dirty="0"/>
              <a:t> do </a:t>
            </a:r>
            <a:r>
              <a:rPr lang="en-US" sz="1600" dirty="0" err="1"/>
              <a:t>lao</a:t>
            </a:r>
            <a:r>
              <a:rPr lang="en-US" sz="1600" dirty="0"/>
              <a:t> </a:t>
            </a:r>
            <a:r>
              <a:rPr lang="en-US" sz="1600" dirty="0" err="1"/>
              <a:t>động</a:t>
            </a:r>
            <a:r>
              <a:rPr lang="en-US" sz="1600" dirty="0"/>
              <a:t> </a:t>
            </a:r>
            <a:r>
              <a:rPr lang="en-US" sz="1600" dirty="0" err="1"/>
              <a:t>thời</a:t>
            </a:r>
            <a:r>
              <a:rPr lang="en-US" sz="1600" dirty="0"/>
              <a:t> </a:t>
            </a:r>
            <a:r>
              <a:rPr lang="en-US" sz="1600" dirty="0" err="1"/>
              <a:t>vụ</a:t>
            </a:r>
            <a:r>
              <a:rPr lang="en-US" sz="1600" dirty="0"/>
              <a:t> </a:t>
            </a:r>
            <a:r>
              <a:rPr lang="en-US" sz="1600" dirty="0" err="1"/>
              <a:t>đăng</a:t>
            </a:r>
            <a:r>
              <a:rPr lang="en-US" sz="1600" dirty="0"/>
              <a:t> </a:t>
            </a:r>
            <a:r>
              <a:rPr lang="en-US" sz="1600" dirty="0" err="1"/>
              <a:t>ký</a:t>
            </a:r>
            <a:r>
              <a:rPr lang="en-US" sz="1600" dirty="0"/>
              <a:t> </a:t>
            </a:r>
            <a:r>
              <a:rPr lang="en-US" sz="1600" dirty="0" err="1"/>
              <a:t>đi</a:t>
            </a:r>
            <a:r>
              <a:rPr lang="en-US" sz="1600" dirty="0"/>
              <a:t> </a:t>
            </a:r>
            <a:r>
              <a:rPr lang="en-US" sz="1600" dirty="0" err="1"/>
              <a:t>làm</a:t>
            </a:r>
            <a:r>
              <a:rPr lang="en-US" sz="1600" dirty="0"/>
              <a:t> </a:t>
            </a:r>
            <a:r>
              <a:rPr lang="en-US" sz="1600" dirty="0" err="1"/>
              <a:t>cho</a:t>
            </a:r>
            <a:r>
              <a:rPr lang="en-US" sz="1600" dirty="0"/>
              <a:t> </a:t>
            </a:r>
            <a:r>
              <a:rPr lang="en-US" sz="1600" dirty="0" err="1"/>
              <a:t>các</a:t>
            </a:r>
            <a:r>
              <a:rPr lang="en-US" sz="1600" dirty="0"/>
              <a:t> </a:t>
            </a:r>
            <a:r>
              <a:rPr lang="en-US" sz="1600" dirty="0" err="1"/>
              <a:t>hãng</a:t>
            </a:r>
            <a:r>
              <a:rPr lang="en-US" sz="1600" dirty="0"/>
              <a:t> bánh </a:t>
            </a:r>
            <a:r>
              <a:rPr lang="en-US" sz="1600" dirty="0" err="1"/>
              <a:t>trung</a:t>
            </a:r>
            <a:r>
              <a:rPr lang="en-US" sz="1600" dirty="0"/>
              <a:t> </a:t>
            </a:r>
            <a:r>
              <a:rPr lang="en-US" sz="1600" dirty="0" err="1"/>
              <a:t>thu</a:t>
            </a:r>
            <a:r>
              <a:rPr lang="en-US" sz="1600" dirty="0"/>
              <a:t>).</a:t>
            </a:r>
          </a:p>
          <a:p>
            <a:r>
              <a:rPr lang="en-US" sz="1600" dirty="0">
                <a:solidFill>
                  <a:srgbClr val="FF0000"/>
                </a:solidFill>
              </a:rPr>
              <a:t>=&gt; </a:t>
            </a:r>
            <a:r>
              <a:rPr lang="en-US" sz="1600" dirty="0" err="1">
                <a:solidFill>
                  <a:srgbClr val="FF0000"/>
                </a:solidFill>
              </a:rPr>
              <a:t>Cần</a:t>
            </a:r>
            <a:r>
              <a:rPr lang="en-US" sz="1600" dirty="0">
                <a:solidFill>
                  <a:srgbClr val="FF0000"/>
                </a:solidFill>
              </a:rPr>
              <a:t> </a:t>
            </a:r>
            <a:r>
              <a:rPr lang="en-US" sz="1600" dirty="0" err="1">
                <a:solidFill>
                  <a:srgbClr val="FF0000"/>
                </a:solidFill>
              </a:rPr>
              <a:t>chuẩn</a:t>
            </a:r>
            <a:r>
              <a:rPr lang="en-US" sz="1600" dirty="0">
                <a:solidFill>
                  <a:srgbClr val="FF0000"/>
                </a:solidFill>
              </a:rPr>
              <a:t> </a:t>
            </a:r>
            <a:r>
              <a:rPr lang="en-US" sz="1600" dirty="0" err="1">
                <a:solidFill>
                  <a:srgbClr val="FF0000"/>
                </a:solidFill>
              </a:rPr>
              <a:t>bị</a:t>
            </a:r>
            <a:r>
              <a:rPr lang="en-US" sz="1600" dirty="0">
                <a:solidFill>
                  <a:srgbClr val="FF0000"/>
                </a:solidFill>
              </a:rPr>
              <a:t> </a:t>
            </a:r>
            <a:r>
              <a:rPr lang="en-US" sz="1600" dirty="0" err="1">
                <a:solidFill>
                  <a:srgbClr val="FF0000"/>
                </a:solidFill>
              </a:rPr>
              <a:t>nhân</a:t>
            </a:r>
            <a:r>
              <a:rPr lang="en-US" sz="1600" dirty="0">
                <a:solidFill>
                  <a:srgbClr val="FF0000"/>
                </a:solidFill>
              </a:rPr>
              <a:t> </a:t>
            </a:r>
            <a:r>
              <a:rPr lang="en-US" sz="1600" dirty="0" err="1">
                <a:solidFill>
                  <a:srgbClr val="FF0000"/>
                </a:solidFill>
              </a:rPr>
              <a:t>lực</a:t>
            </a:r>
            <a:r>
              <a:rPr lang="en-US" sz="1600" dirty="0">
                <a:solidFill>
                  <a:srgbClr val="FF0000"/>
                </a:solidFill>
              </a:rPr>
              <a:t> </a:t>
            </a:r>
            <a:r>
              <a:rPr lang="en-US" sz="1600" dirty="0" err="1">
                <a:solidFill>
                  <a:srgbClr val="FF0000"/>
                </a:solidFill>
              </a:rPr>
              <a:t>khi</a:t>
            </a:r>
            <a:r>
              <a:rPr lang="en-US" sz="1600" dirty="0">
                <a:solidFill>
                  <a:srgbClr val="FF0000"/>
                </a:solidFill>
              </a:rPr>
              <a:t> </a:t>
            </a:r>
            <a:r>
              <a:rPr lang="en-US" sz="1600" dirty="0" err="1">
                <a:solidFill>
                  <a:srgbClr val="FF0000"/>
                </a:solidFill>
              </a:rPr>
              <a:t>sắp</a:t>
            </a:r>
            <a:r>
              <a:rPr lang="en-US" sz="1600" dirty="0">
                <a:solidFill>
                  <a:srgbClr val="FF0000"/>
                </a:solidFill>
              </a:rPr>
              <a:t> </a:t>
            </a:r>
            <a:r>
              <a:rPr lang="en-US" sz="1600" dirty="0" err="1">
                <a:solidFill>
                  <a:srgbClr val="FF0000"/>
                </a:solidFill>
              </a:rPr>
              <a:t>đến</a:t>
            </a:r>
            <a:r>
              <a:rPr lang="en-US" sz="1600" dirty="0">
                <a:solidFill>
                  <a:srgbClr val="FF0000"/>
                </a:solidFill>
              </a:rPr>
              <a:t> </a:t>
            </a:r>
            <a:r>
              <a:rPr lang="en-US" sz="1600" dirty="0" err="1">
                <a:solidFill>
                  <a:srgbClr val="FF0000"/>
                </a:solidFill>
              </a:rPr>
              <a:t>các</a:t>
            </a:r>
            <a:r>
              <a:rPr lang="en-US" sz="1600" dirty="0">
                <a:solidFill>
                  <a:srgbClr val="FF0000"/>
                </a:solidFill>
              </a:rPr>
              <a:t> </a:t>
            </a:r>
            <a:r>
              <a:rPr lang="en-US" sz="1600" dirty="0" err="1">
                <a:solidFill>
                  <a:srgbClr val="FF0000"/>
                </a:solidFill>
              </a:rPr>
              <a:t>mùa</a:t>
            </a:r>
            <a:r>
              <a:rPr lang="en-US" sz="1600" dirty="0">
                <a:solidFill>
                  <a:srgbClr val="FF0000"/>
                </a:solidFill>
              </a:rPr>
              <a:t> </a:t>
            </a:r>
            <a:r>
              <a:rPr lang="en-US" sz="1600" dirty="0" err="1">
                <a:solidFill>
                  <a:srgbClr val="FF0000"/>
                </a:solidFill>
              </a:rPr>
              <a:t>lễ</a:t>
            </a:r>
            <a:r>
              <a:rPr lang="en-US" sz="1600" dirty="0">
                <a:solidFill>
                  <a:srgbClr val="FF0000"/>
                </a:solidFill>
              </a:rPr>
              <a:t> </a:t>
            </a:r>
            <a:r>
              <a:rPr lang="en-US" sz="1600" dirty="0" err="1">
                <a:solidFill>
                  <a:srgbClr val="FF0000"/>
                </a:solidFill>
              </a:rPr>
              <a:t>tết</a:t>
            </a:r>
            <a:r>
              <a:rPr lang="en-US" sz="1600" dirty="0">
                <a:solidFill>
                  <a:srgbClr val="FF0000"/>
                </a:solidFill>
              </a:rPr>
              <a:t>: </a:t>
            </a:r>
            <a:r>
              <a:rPr lang="en-US" sz="1600" dirty="0" err="1">
                <a:solidFill>
                  <a:srgbClr val="FF0000"/>
                </a:solidFill>
              </a:rPr>
              <a:t>tuyển</a:t>
            </a:r>
            <a:r>
              <a:rPr lang="en-US" sz="1600" dirty="0">
                <a:solidFill>
                  <a:srgbClr val="FF0000"/>
                </a:solidFill>
              </a:rPr>
              <a:t> </a:t>
            </a:r>
            <a:r>
              <a:rPr lang="en-US" sz="1600" dirty="0" err="1">
                <a:solidFill>
                  <a:srgbClr val="FF0000"/>
                </a:solidFill>
              </a:rPr>
              <a:t>thêm</a:t>
            </a:r>
            <a:r>
              <a:rPr lang="en-US" sz="1600" dirty="0">
                <a:solidFill>
                  <a:srgbClr val="FF0000"/>
                </a:solidFill>
              </a:rPr>
              <a:t> </a:t>
            </a:r>
            <a:r>
              <a:rPr lang="en-US" sz="1600" dirty="0" err="1">
                <a:solidFill>
                  <a:srgbClr val="FF0000"/>
                </a:solidFill>
              </a:rPr>
              <a:t>công</a:t>
            </a:r>
            <a:r>
              <a:rPr lang="en-US" sz="1600" dirty="0">
                <a:solidFill>
                  <a:srgbClr val="FF0000"/>
                </a:solidFill>
              </a:rPr>
              <a:t> </a:t>
            </a:r>
            <a:r>
              <a:rPr lang="en-US" sz="1600" dirty="0" err="1">
                <a:solidFill>
                  <a:srgbClr val="FF0000"/>
                </a:solidFill>
              </a:rPr>
              <a:t>nhân</a:t>
            </a:r>
            <a:r>
              <a:rPr lang="en-US" sz="1600" dirty="0">
                <a:solidFill>
                  <a:srgbClr val="FF0000"/>
                </a:solidFill>
              </a:rPr>
              <a:t> </a:t>
            </a:r>
            <a:r>
              <a:rPr lang="en-US" sz="1600" dirty="0" err="1">
                <a:solidFill>
                  <a:srgbClr val="FF0000"/>
                </a:solidFill>
              </a:rPr>
              <a:t>chính</a:t>
            </a:r>
            <a:r>
              <a:rPr lang="en-US" sz="1600" dirty="0">
                <a:solidFill>
                  <a:srgbClr val="FF0000"/>
                </a:solidFill>
              </a:rPr>
              <a:t> </a:t>
            </a:r>
            <a:r>
              <a:rPr lang="en-US" sz="1600" dirty="0" err="1">
                <a:solidFill>
                  <a:srgbClr val="FF0000"/>
                </a:solidFill>
              </a:rPr>
              <a:t>thức</a:t>
            </a:r>
            <a:r>
              <a:rPr lang="en-US" sz="1600" dirty="0">
                <a:solidFill>
                  <a:srgbClr val="FF0000"/>
                </a:solidFill>
              </a:rPr>
              <a:t>, </a:t>
            </a:r>
            <a:r>
              <a:rPr lang="en-US" sz="1600" dirty="0" err="1">
                <a:solidFill>
                  <a:srgbClr val="FF0000"/>
                </a:solidFill>
              </a:rPr>
              <a:t>thuê</a:t>
            </a:r>
            <a:r>
              <a:rPr lang="en-US" sz="1600" dirty="0">
                <a:solidFill>
                  <a:srgbClr val="FF0000"/>
                </a:solidFill>
              </a:rPr>
              <a:t> </a:t>
            </a:r>
            <a:r>
              <a:rPr lang="en-US" sz="1600" dirty="0" err="1">
                <a:solidFill>
                  <a:srgbClr val="FF0000"/>
                </a:solidFill>
              </a:rPr>
              <a:t>thêm</a:t>
            </a:r>
            <a:r>
              <a:rPr lang="en-US" sz="1600" dirty="0">
                <a:solidFill>
                  <a:srgbClr val="FF0000"/>
                </a:solidFill>
              </a:rPr>
              <a:t> </a:t>
            </a:r>
            <a:r>
              <a:rPr lang="en-US" sz="1600" dirty="0" err="1">
                <a:solidFill>
                  <a:srgbClr val="FF0000"/>
                </a:solidFill>
              </a:rPr>
              <a:t>công</a:t>
            </a:r>
            <a:r>
              <a:rPr lang="en-US" sz="1600" dirty="0">
                <a:solidFill>
                  <a:srgbClr val="FF0000"/>
                </a:solidFill>
              </a:rPr>
              <a:t> ty </a:t>
            </a:r>
            <a:r>
              <a:rPr lang="en-US" sz="1600" dirty="0" err="1">
                <a:solidFill>
                  <a:srgbClr val="FF0000"/>
                </a:solidFill>
              </a:rPr>
              <a:t>cung</a:t>
            </a:r>
            <a:r>
              <a:rPr lang="en-US" sz="1600" dirty="0">
                <a:solidFill>
                  <a:srgbClr val="FF0000"/>
                </a:solidFill>
              </a:rPr>
              <a:t> </a:t>
            </a:r>
            <a:r>
              <a:rPr lang="en-US" sz="1600" dirty="0" err="1">
                <a:solidFill>
                  <a:srgbClr val="FF0000"/>
                </a:solidFill>
              </a:rPr>
              <a:t>cấp</a:t>
            </a:r>
            <a:r>
              <a:rPr lang="en-US" sz="1600" dirty="0">
                <a:solidFill>
                  <a:srgbClr val="FF0000"/>
                </a:solidFill>
              </a:rPr>
              <a:t> </a:t>
            </a:r>
            <a:r>
              <a:rPr lang="en-US" sz="1600" dirty="0" err="1">
                <a:solidFill>
                  <a:srgbClr val="FF0000"/>
                </a:solidFill>
              </a:rPr>
              <a:t>lao</a:t>
            </a:r>
            <a:r>
              <a:rPr lang="en-US" sz="1600" dirty="0">
                <a:solidFill>
                  <a:srgbClr val="FF0000"/>
                </a:solidFill>
              </a:rPr>
              <a:t> </a:t>
            </a:r>
            <a:r>
              <a:rPr lang="en-US" sz="1600" dirty="0" err="1">
                <a:solidFill>
                  <a:srgbClr val="FF0000"/>
                </a:solidFill>
              </a:rPr>
              <a:t>động</a:t>
            </a:r>
            <a:r>
              <a:rPr lang="en-US" sz="1600" dirty="0">
                <a:solidFill>
                  <a:srgbClr val="FF0000"/>
                </a:solidFill>
              </a:rPr>
              <a:t> </a:t>
            </a:r>
            <a:r>
              <a:rPr lang="en-US" sz="1600" dirty="0" err="1">
                <a:solidFill>
                  <a:srgbClr val="FF0000"/>
                </a:solidFill>
              </a:rPr>
              <a:t>thời</a:t>
            </a:r>
            <a:r>
              <a:rPr lang="en-US" sz="1600" dirty="0">
                <a:solidFill>
                  <a:srgbClr val="FF0000"/>
                </a:solidFill>
              </a:rPr>
              <a:t> </a:t>
            </a:r>
            <a:r>
              <a:rPr lang="en-US" sz="1600" dirty="0" err="1">
                <a:solidFill>
                  <a:srgbClr val="FF0000"/>
                </a:solidFill>
              </a:rPr>
              <a:t>vụ</a:t>
            </a:r>
            <a:r>
              <a:rPr lang="en-US" sz="1600" dirty="0">
                <a:solidFill>
                  <a:srgbClr val="FF0000"/>
                </a:solidFill>
              </a:rPr>
              <a:t> </a:t>
            </a:r>
            <a:r>
              <a:rPr lang="en-US" sz="1600" dirty="0" err="1">
                <a:solidFill>
                  <a:srgbClr val="FF0000"/>
                </a:solidFill>
              </a:rPr>
              <a:t>hoặc</a:t>
            </a:r>
            <a:r>
              <a:rPr lang="en-US" sz="1600" dirty="0">
                <a:solidFill>
                  <a:srgbClr val="FF0000"/>
                </a:solidFill>
              </a:rPr>
              <a:t> </a:t>
            </a:r>
            <a:r>
              <a:rPr lang="en-US" sz="1600" dirty="0" err="1">
                <a:solidFill>
                  <a:srgbClr val="FF0000"/>
                </a:solidFill>
              </a:rPr>
              <a:t>thưởng</a:t>
            </a:r>
            <a:r>
              <a:rPr lang="en-US" sz="1600" dirty="0">
                <a:solidFill>
                  <a:srgbClr val="FF0000"/>
                </a:solidFill>
              </a:rPr>
              <a:t> </a:t>
            </a:r>
            <a:r>
              <a:rPr lang="en-US" sz="1600" dirty="0" err="1">
                <a:solidFill>
                  <a:srgbClr val="FF0000"/>
                </a:solidFill>
              </a:rPr>
              <a:t>thêm</a:t>
            </a:r>
            <a:r>
              <a:rPr lang="en-US" sz="1600" dirty="0">
                <a:solidFill>
                  <a:srgbClr val="FF0000"/>
                </a:solidFill>
              </a:rPr>
              <a:t> </a:t>
            </a:r>
            <a:r>
              <a:rPr lang="en-US" sz="1600" dirty="0" err="1">
                <a:solidFill>
                  <a:srgbClr val="FF0000"/>
                </a:solidFill>
              </a:rPr>
              <a:t>tiền</a:t>
            </a:r>
            <a:r>
              <a:rPr lang="en-US" sz="1600" dirty="0">
                <a:solidFill>
                  <a:srgbClr val="FF0000"/>
                </a:solidFill>
              </a:rPr>
              <a:t> </a:t>
            </a:r>
            <a:r>
              <a:rPr lang="en-US" sz="1600" dirty="0" err="1">
                <a:solidFill>
                  <a:srgbClr val="FF0000"/>
                </a:solidFill>
              </a:rPr>
              <a:t>để</a:t>
            </a:r>
            <a:r>
              <a:rPr lang="en-US" sz="1600" dirty="0">
                <a:solidFill>
                  <a:srgbClr val="FF0000"/>
                </a:solidFill>
              </a:rPr>
              <a:t> </a:t>
            </a:r>
            <a:r>
              <a:rPr lang="en-US" sz="1600" dirty="0" err="1">
                <a:solidFill>
                  <a:srgbClr val="FF0000"/>
                </a:solidFill>
              </a:rPr>
              <a:t>giữ</a:t>
            </a:r>
            <a:r>
              <a:rPr lang="en-US" sz="1600" dirty="0">
                <a:solidFill>
                  <a:srgbClr val="FF0000"/>
                </a:solidFill>
              </a:rPr>
              <a:t> </a:t>
            </a:r>
            <a:r>
              <a:rPr lang="en-US" sz="1600" dirty="0" err="1">
                <a:solidFill>
                  <a:srgbClr val="FF0000"/>
                </a:solidFill>
              </a:rPr>
              <a:t>chân</a:t>
            </a:r>
            <a:r>
              <a:rPr lang="en-US" sz="1600" dirty="0">
                <a:solidFill>
                  <a:srgbClr val="FF0000"/>
                </a:solidFill>
              </a:rPr>
              <a:t> </a:t>
            </a:r>
            <a:r>
              <a:rPr lang="en-US" sz="1600" dirty="0" err="1">
                <a:solidFill>
                  <a:srgbClr val="FF0000"/>
                </a:solidFill>
              </a:rPr>
              <a:t>người</a:t>
            </a:r>
            <a:r>
              <a:rPr lang="en-US" sz="1600" dirty="0">
                <a:solidFill>
                  <a:srgbClr val="FF0000"/>
                </a:solidFill>
              </a:rPr>
              <a:t> </a:t>
            </a:r>
            <a:r>
              <a:rPr lang="en-US" sz="1600" dirty="0" err="1">
                <a:solidFill>
                  <a:srgbClr val="FF0000"/>
                </a:solidFill>
              </a:rPr>
              <a:t>lao</a:t>
            </a:r>
            <a:r>
              <a:rPr lang="en-US" sz="1600" dirty="0">
                <a:solidFill>
                  <a:srgbClr val="FF0000"/>
                </a:solidFill>
              </a:rPr>
              <a:t> </a:t>
            </a:r>
            <a:r>
              <a:rPr lang="en-US" sz="1600" dirty="0" err="1">
                <a:solidFill>
                  <a:srgbClr val="FF0000"/>
                </a:solidFill>
              </a:rPr>
              <a:t>động</a:t>
            </a:r>
            <a:r>
              <a:rPr lang="en-US" sz="1600" dirty="0">
                <a:solidFill>
                  <a:srgbClr val="FF0000"/>
                </a:solidFill>
              </a:rPr>
              <a:t>.</a:t>
            </a:r>
          </a:p>
        </p:txBody>
      </p:sp>
      <p:cxnSp>
        <p:nvCxnSpPr>
          <p:cNvPr id="2" name="Straight Connector 1">
            <a:extLst>
              <a:ext uri="{FF2B5EF4-FFF2-40B4-BE49-F238E27FC236}">
                <a16:creationId xmlns:a16="http://schemas.microsoft.com/office/drawing/2014/main" id="{82AB8982-1795-54B0-1F5B-15692EDA464B}"/>
              </a:ext>
            </a:extLst>
          </p:cNvPr>
          <p:cNvCxnSpPr>
            <a:cxnSpLocks/>
          </p:cNvCxnSpPr>
          <p:nvPr/>
        </p:nvCxnSpPr>
        <p:spPr>
          <a:xfrm>
            <a:off x="5548312" y="5089136"/>
            <a:ext cx="15859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E4E5C7E-E9AB-1F87-E5F1-AB4564DCB4BE}"/>
              </a:ext>
            </a:extLst>
          </p:cNvPr>
          <p:cNvSpPr txBox="1"/>
          <p:nvPr/>
        </p:nvSpPr>
        <p:spPr>
          <a:xfrm>
            <a:off x="200025" y="214987"/>
            <a:ext cx="5143500" cy="369332"/>
          </a:xfrm>
          <a:prstGeom prst="rect">
            <a:avLst/>
          </a:prstGeom>
          <a:solidFill>
            <a:schemeClr val="bg1"/>
          </a:solidFill>
        </p:spPr>
        <p:txBody>
          <a:bodyPr wrap="square" rtlCol="0">
            <a:spAutoFit/>
          </a:bodyPr>
          <a:lstStyle/>
          <a:p>
            <a:r>
              <a:rPr lang="en-US" b="1" dirty="0">
                <a:solidFill>
                  <a:srgbClr val="FF0000"/>
                </a:solidFill>
              </a:rPr>
              <a:t>3.2.2.Phân </a:t>
            </a:r>
            <a:r>
              <a:rPr lang="en-US" b="1" dirty="0" err="1">
                <a:solidFill>
                  <a:srgbClr val="FF0000"/>
                </a:solidFill>
              </a:rPr>
              <a:t>tích</a:t>
            </a:r>
            <a:r>
              <a:rPr lang="en-US" b="1" dirty="0">
                <a:solidFill>
                  <a:srgbClr val="FF0000"/>
                </a:solidFill>
              </a:rPr>
              <a:t> </a:t>
            </a:r>
            <a:r>
              <a:rPr lang="en-US" b="1" dirty="0" err="1">
                <a:solidFill>
                  <a:srgbClr val="FF0000"/>
                </a:solidFill>
              </a:rPr>
              <a:t>yếu</a:t>
            </a:r>
            <a:r>
              <a:rPr lang="en-US" b="1" dirty="0">
                <a:solidFill>
                  <a:srgbClr val="FF0000"/>
                </a:solidFill>
              </a:rPr>
              <a:t> </a:t>
            </a:r>
            <a:r>
              <a:rPr lang="en-US" b="1" dirty="0" err="1">
                <a:solidFill>
                  <a:srgbClr val="FF0000"/>
                </a:solidFill>
              </a:rPr>
              <a:t>tố</a:t>
            </a:r>
            <a:r>
              <a:rPr lang="en-US" b="1" dirty="0">
                <a:solidFill>
                  <a:srgbClr val="FF0000"/>
                </a:solidFill>
              </a:rPr>
              <a:t> “</a:t>
            </a:r>
            <a:r>
              <a:rPr lang="en-US" b="1" dirty="0" err="1">
                <a:solidFill>
                  <a:srgbClr val="FF0000"/>
                </a:solidFill>
              </a:rPr>
              <a:t>Thiếu</a:t>
            </a:r>
            <a:r>
              <a:rPr lang="en-US" b="1" dirty="0">
                <a:solidFill>
                  <a:srgbClr val="FF0000"/>
                </a:solidFill>
              </a:rPr>
              <a:t> </a:t>
            </a:r>
            <a:r>
              <a:rPr lang="en-US" b="1" dirty="0" err="1">
                <a:solidFill>
                  <a:srgbClr val="FF0000"/>
                </a:solidFill>
              </a:rPr>
              <a:t>lao</a:t>
            </a:r>
            <a:r>
              <a:rPr lang="en-US" b="1" dirty="0">
                <a:solidFill>
                  <a:srgbClr val="FF0000"/>
                </a:solidFill>
              </a:rPr>
              <a:t> </a:t>
            </a:r>
            <a:r>
              <a:rPr lang="en-US" b="1" dirty="0" err="1">
                <a:solidFill>
                  <a:srgbClr val="FF0000"/>
                </a:solidFill>
              </a:rPr>
              <a:t>động</a:t>
            </a:r>
            <a:r>
              <a:rPr lang="en-US" b="1" dirty="0">
                <a:solidFill>
                  <a:srgbClr val="FF0000"/>
                </a:solidFill>
              </a:rPr>
              <a:t> </a:t>
            </a:r>
            <a:r>
              <a:rPr lang="en-US" b="1" dirty="0" err="1">
                <a:solidFill>
                  <a:srgbClr val="FF0000"/>
                </a:solidFill>
              </a:rPr>
              <a:t>thời</a:t>
            </a:r>
            <a:r>
              <a:rPr lang="en-US" b="1" dirty="0">
                <a:solidFill>
                  <a:srgbClr val="FF0000"/>
                </a:solidFill>
              </a:rPr>
              <a:t> </a:t>
            </a:r>
            <a:r>
              <a:rPr lang="en-US" b="1" dirty="0" err="1">
                <a:solidFill>
                  <a:srgbClr val="FF0000"/>
                </a:solidFill>
              </a:rPr>
              <a:t>vụ</a:t>
            </a:r>
            <a:r>
              <a:rPr lang="en-US" b="1" dirty="0">
                <a:solidFill>
                  <a:srgbClr val="FF0000"/>
                </a:solidFill>
              </a:rPr>
              <a:t>”:</a:t>
            </a:r>
          </a:p>
        </p:txBody>
      </p:sp>
    </p:spTree>
    <p:extLst>
      <p:ext uri="{BB962C8B-B14F-4D97-AF65-F5344CB8AC3E}">
        <p14:creationId xmlns:p14="http://schemas.microsoft.com/office/powerpoint/2010/main" val="4045357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9B9984-01A2-1818-35BE-85E59C05A32F}"/>
              </a:ext>
            </a:extLst>
          </p:cNvPr>
          <p:cNvPicPr>
            <a:picLocks noChangeAspect="1"/>
          </p:cNvPicPr>
          <p:nvPr/>
        </p:nvPicPr>
        <p:blipFill>
          <a:blip r:embed="rId2"/>
          <a:srcRect l="21354" t="918" b="1"/>
          <a:stretch>
            <a:fillRect/>
          </a:stretch>
        </p:blipFill>
        <p:spPr>
          <a:xfrm>
            <a:off x="2733675" y="463802"/>
            <a:ext cx="9072562" cy="6181724"/>
          </a:xfrm>
          <a:prstGeom prst="rect">
            <a:avLst/>
          </a:prstGeom>
        </p:spPr>
      </p:pic>
      <p:sp>
        <p:nvSpPr>
          <p:cNvPr id="6" name="TextBox 5">
            <a:extLst>
              <a:ext uri="{FF2B5EF4-FFF2-40B4-BE49-F238E27FC236}">
                <a16:creationId xmlns:a16="http://schemas.microsoft.com/office/drawing/2014/main" id="{B8FA7529-F3EC-471F-59E0-1BE0319B28C7}"/>
              </a:ext>
            </a:extLst>
          </p:cNvPr>
          <p:cNvSpPr txBox="1"/>
          <p:nvPr/>
        </p:nvSpPr>
        <p:spPr>
          <a:xfrm>
            <a:off x="249973" y="4933020"/>
            <a:ext cx="3445727" cy="830997"/>
          </a:xfrm>
          <a:prstGeom prst="rect">
            <a:avLst/>
          </a:prstGeom>
          <a:noFill/>
        </p:spPr>
        <p:txBody>
          <a:bodyPr wrap="square" rtlCol="0">
            <a:spAutoFit/>
          </a:bodyPr>
          <a:lstStyle/>
          <a:p>
            <a:r>
              <a:rPr lang="en-US" sz="1600" dirty="0">
                <a:solidFill>
                  <a:srgbClr val="FF0000"/>
                </a:solidFill>
              </a:rPr>
              <a:t>=&gt; </a:t>
            </a:r>
            <a:r>
              <a:rPr lang="en-US" sz="1600" dirty="0" err="1">
                <a:solidFill>
                  <a:srgbClr val="FF0000"/>
                </a:solidFill>
              </a:rPr>
              <a:t>Chỉ</a:t>
            </a:r>
            <a:r>
              <a:rPr lang="en-US" sz="1600" dirty="0">
                <a:solidFill>
                  <a:srgbClr val="FF0000"/>
                </a:solidFill>
              </a:rPr>
              <a:t> </a:t>
            </a:r>
            <a:r>
              <a:rPr lang="en-US" sz="1600" dirty="0" err="1">
                <a:solidFill>
                  <a:srgbClr val="FF0000"/>
                </a:solidFill>
              </a:rPr>
              <a:t>số</a:t>
            </a:r>
            <a:r>
              <a:rPr lang="en-US" sz="1600" dirty="0">
                <a:solidFill>
                  <a:srgbClr val="FF0000"/>
                </a:solidFill>
              </a:rPr>
              <a:t> Quality ca </a:t>
            </a:r>
            <a:r>
              <a:rPr lang="en-US" sz="1600" dirty="0" err="1">
                <a:solidFill>
                  <a:srgbClr val="FF0000"/>
                </a:solidFill>
              </a:rPr>
              <a:t>đêm</a:t>
            </a:r>
            <a:r>
              <a:rPr lang="en-US" sz="1600" dirty="0">
                <a:solidFill>
                  <a:srgbClr val="FF0000"/>
                </a:solidFill>
              </a:rPr>
              <a:t> </a:t>
            </a:r>
            <a:r>
              <a:rPr lang="en-US" sz="1600" dirty="0" err="1">
                <a:solidFill>
                  <a:srgbClr val="FF0000"/>
                </a:solidFill>
              </a:rPr>
              <a:t>thường</a:t>
            </a:r>
            <a:r>
              <a:rPr lang="en-US" sz="1600" dirty="0">
                <a:solidFill>
                  <a:srgbClr val="FF0000"/>
                </a:solidFill>
              </a:rPr>
              <a:t> </a:t>
            </a:r>
            <a:r>
              <a:rPr lang="en-US" sz="1600" dirty="0" err="1">
                <a:solidFill>
                  <a:srgbClr val="FF0000"/>
                </a:solidFill>
              </a:rPr>
              <a:t>xuyên</a:t>
            </a:r>
            <a:r>
              <a:rPr lang="en-US" sz="1600" dirty="0">
                <a:solidFill>
                  <a:srgbClr val="FF0000"/>
                </a:solidFill>
              </a:rPr>
              <a:t> </a:t>
            </a:r>
            <a:r>
              <a:rPr lang="en-US" sz="1600" dirty="0" err="1">
                <a:solidFill>
                  <a:srgbClr val="FF0000"/>
                </a:solidFill>
              </a:rPr>
              <a:t>cao</a:t>
            </a:r>
            <a:r>
              <a:rPr lang="en-US" sz="1600" dirty="0">
                <a:solidFill>
                  <a:srgbClr val="FF0000"/>
                </a:solidFill>
              </a:rPr>
              <a:t> </a:t>
            </a:r>
            <a:r>
              <a:rPr lang="en-US" sz="1600" dirty="0" err="1">
                <a:solidFill>
                  <a:srgbClr val="FF0000"/>
                </a:solidFill>
              </a:rPr>
              <a:t>hơn</a:t>
            </a:r>
            <a:r>
              <a:rPr lang="en-US" sz="1600" dirty="0">
                <a:solidFill>
                  <a:srgbClr val="FF0000"/>
                </a:solidFill>
              </a:rPr>
              <a:t> ca </a:t>
            </a:r>
            <a:r>
              <a:rPr lang="en-US" sz="1600" dirty="0" err="1">
                <a:solidFill>
                  <a:srgbClr val="FF0000"/>
                </a:solidFill>
              </a:rPr>
              <a:t>ngày</a:t>
            </a:r>
            <a:r>
              <a:rPr lang="en-US" sz="1600" dirty="0">
                <a:solidFill>
                  <a:srgbClr val="FF0000"/>
                </a:solidFill>
              </a:rPr>
              <a:t> (</a:t>
            </a:r>
            <a:r>
              <a:rPr lang="en-US" sz="1600" dirty="0" err="1">
                <a:solidFill>
                  <a:srgbClr val="FF0000"/>
                </a:solidFill>
              </a:rPr>
              <a:t>ít</a:t>
            </a:r>
            <a:r>
              <a:rPr lang="en-US" sz="1600" dirty="0">
                <a:solidFill>
                  <a:srgbClr val="FF0000"/>
                </a:solidFill>
              </a:rPr>
              <a:t> </a:t>
            </a:r>
            <a:r>
              <a:rPr lang="en-US" sz="1600" dirty="0" err="1">
                <a:solidFill>
                  <a:srgbClr val="FF0000"/>
                </a:solidFill>
              </a:rPr>
              <a:t>sản</a:t>
            </a:r>
            <a:r>
              <a:rPr lang="en-US" sz="1600" dirty="0">
                <a:solidFill>
                  <a:srgbClr val="FF0000"/>
                </a:solidFill>
              </a:rPr>
              <a:t> </a:t>
            </a:r>
            <a:r>
              <a:rPr lang="en-US" sz="1600" dirty="0" err="1">
                <a:solidFill>
                  <a:srgbClr val="FF0000"/>
                </a:solidFill>
              </a:rPr>
              <a:t>phẩm</a:t>
            </a:r>
            <a:r>
              <a:rPr lang="en-US" sz="1600" dirty="0">
                <a:solidFill>
                  <a:srgbClr val="FF0000"/>
                </a:solidFill>
              </a:rPr>
              <a:t> </a:t>
            </a:r>
            <a:r>
              <a:rPr lang="en-US" sz="1600" dirty="0" err="1">
                <a:solidFill>
                  <a:srgbClr val="FF0000"/>
                </a:solidFill>
              </a:rPr>
              <a:t>lỗi</a:t>
            </a:r>
            <a:r>
              <a:rPr lang="en-US" sz="1600" dirty="0">
                <a:solidFill>
                  <a:srgbClr val="FF0000"/>
                </a:solidFill>
              </a:rPr>
              <a:t> </a:t>
            </a:r>
            <a:r>
              <a:rPr lang="en-US" sz="1600" dirty="0" err="1">
                <a:solidFill>
                  <a:srgbClr val="FF0000"/>
                </a:solidFill>
              </a:rPr>
              <a:t>hơn</a:t>
            </a:r>
            <a:r>
              <a:rPr lang="en-US" sz="1600" dirty="0">
                <a:solidFill>
                  <a:srgbClr val="FF0000"/>
                </a:solidFill>
              </a:rPr>
              <a:t>).</a:t>
            </a:r>
          </a:p>
        </p:txBody>
      </p:sp>
      <p:sp>
        <p:nvSpPr>
          <p:cNvPr id="2" name="TextBox 1">
            <a:extLst>
              <a:ext uri="{FF2B5EF4-FFF2-40B4-BE49-F238E27FC236}">
                <a16:creationId xmlns:a16="http://schemas.microsoft.com/office/drawing/2014/main" id="{350A72E9-A59F-C342-B976-E0070A2DB15E}"/>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3.3.Đánh </a:t>
            </a:r>
            <a:r>
              <a:rPr lang="en-US" b="1" dirty="0" err="1">
                <a:solidFill>
                  <a:srgbClr val="FF0000"/>
                </a:solidFill>
              </a:rPr>
              <a:t>giá</a:t>
            </a:r>
            <a:r>
              <a:rPr lang="en-US" b="1" dirty="0">
                <a:solidFill>
                  <a:srgbClr val="FF0000"/>
                </a:solidFill>
              </a:rPr>
              <a:t> OEE </a:t>
            </a:r>
            <a:r>
              <a:rPr lang="en-US" b="1" dirty="0" err="1">
                <a:solidFill>
                  <a:srgbClr val="FF0000"/>
                </a:solidFill>
              </a:rPr>
              <a:t>theo</a:t>
            </a:r>
            <a:r>
              <a:rPr lang="en-US" b="1" dirty="0">
                <a:solidFill>
                  <a:srgbClr val="FF0000"/>
                </a:solidFill>
              </a:rPr>
              <a:t> ca:</a:t>
            </a:r>
          </a:p>
        </p:txBody>
      </p:sp>
    </p:spTree>
    <p:extLst>
      <p:ext uri="{BB962C8B-B14F-4D97-AF65-F5344CB8AC3E}">
        <p14:creationId xmlns:p14="http://schemas.microsoft.com/office/powerpoint/2010/main" val="283087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23C9E95-6CF2-0955-633D-EE47A4CD1D8F}"/>
              </a:ext>
            </a:extLst>
          </p:cNvPr>
          <p:cNvGrpSpPr/>
          <p:nvPr/>
        </p:nvGrpSpPr>
        <p:grpSpPr>
          <a:xfrm>
            <a:off x="169694" y="552450"/>
            <a:ext cx="11843040" cy="4890942"/>
            <a:chOff x="169694" y="552450"/>
            <a:chExt cx="11843040" cy="4890942"/>
          </a:xfrm>
        </p:grpSpPr>
        <p:grpSp>
          <p:nvGrpSpPr>
            <p:cNvPr id="2" name="Group 1">
              <a:extLst>
                <a:ext uri="{FF2B5EF4-FFF2-40B4-BE49-F238E27FC236}">
                  <a16:creationId xmlns:a16="http://schemas.microsoft.com/office/drawing/2014/main" id="{29B765CD-2A6E-9B0F-B356-6D692355C3F4}"/>
                </a:ext>
              </a:extLst>
            </p:cNvPr>
            <p:cNvGrpSpPr/>
            <p:nvPr/>
          </p:nvGrpSpPr>
          <p:grpSpPr>
            <a:xfrm>
              <a:off x="169694" y="552450"/>
              <a:ext cx="11843040" cy="4890942"/>
              <a:chOff x="458716" y="1222882"/>
              <a:chExt cx="11274568" cy="4411010"/>
            </a:xfrm>
          </p:grpSpPr>
          <p:pic>
            <p:nvPicPr>
              <p:cNvPr id="9" name="Picture 8">
                <a:extLst>
                  <a:ext uri="{FF2B5EF4-FFF2-40B4-BE49-F238E27FC236}">
                    <a16:creationId xmlns:a16="http://schemas.microsoft.com/office/drawing/2014/main" id="{3A4A3431-D416-BE88-4AAD-01BD4DB35E5F}"/>
                  </a:ext>
                </a:extLst>
              </p:cNvPr>
              <p:cNvPicPr>
                <a:picLocks noChangeAspect="1"/>
              </p:cNvPicPr>
              <p:nvPr/>
            </p:nvPicPr>
            <p:blipFill>
              <a:blip r:embed="rId2"/>
              <a:stretch>
                <a:fillRect/>
              </a:stretch>
            </p:blipFill>
            <p:spPr>
              <a:xfrm>
                <a:off x="458716" y="1224108"/>
                <a:ext cx="5513459" cy="1898861"/>
              </a:xfrm>
              <a:prstGeom prst="rect">
                <a:avLst/>
              </a:prstGeom>
            </p:spPr>
          </p:pic>
          <p:pic>
            <p:nvPicPr>
              <p:cNvPr id="5" name="Picture 4">
                <a:extLst>
                  <a:ext uri="{FF2B5EF4-FFF2-40B4-BE49-F238E27FC236}">
                    <a16:creationId xmlns:a16="http://schemas.microsoft.com/office/drawing/2014/main" id="{A3305AA2-ED47-6579-9F95-2369BDC5656B}"/>
                  </a:ext>
                </a:extLst>
              </p:cNvPr>
              <p:cNvPicPr>
                <a:picLocks noChangeAspect="1"/>
              </p:cNvPicPr>
              <p:nvPr/>
            </p:nvPicPr>
            <p:blipFill>
              <a:blip r:embed="rId3"/>
              <a:stretch>
                <a:fillRect/>
              </a:stretch>
            </p:blipFill>
            <p:spPr>
              <a:xfrm>
                <a:off x="6338315" y="1222882"/>
                <a:ext cx="5394967" cy="1900089"/>
              </a:xfrm>
              <a:prstGeom prst="rect">
                <a:avLst/>
              </a:prstGeom>
            </p:spPr>
          </p:pic>
          <p:pic>
            <p:nvPicPr>
              <p:cNvPr id="7" name="Picture 6">
                <a:extLst>
                  <a:ext uri="{FF2B5EF4-FFF2-40B4-BE49-F238E27FC236}">
                    <a16:creationId xmlns:a16="http://schemas.microsoft.com/office/drawing/2014/main" id="{6C8ED20A-0DE3-E5C5-AFAB-E5E92B896852}"/>
                  </a:ext>
                </a:extLst>
              </p:cNvPr>
              <p:cNvPicPr>
                <a:picLocks noChangeAspect="1"/>
              </p:cNvPicPr>
              <p:nvPr/>
            </p:nvPicPr>
            <p:blipFill>
              <a:blip r:embed="rId4"/>
              <a:stretch>
                <a:fillRect/>
              </a:stretch>
            </p:blipFill>
            <p:spPr>
              <a:xfrm>
                <a:off x="458716" y="3733801"/>
                <a:ext cx="5513460" cy="1900091"/>
              </a:xfrm>
              <a:prstGeom prst="rect">
                <a:avLst/>
              </a:prstGeom>
            </p:spPr>
          </p:pic>
          <p:pic>
            <p:nvPicPr>
              <p:cNvPr id="11" name="Picture 10">
                <a:extLst>
                  <a:ext uri="{FF2B5EF4-FFF2-40B4-BE49-F238E27FC236}">
                    <a16:creationId xmlns:a16="http://schemas.microsoft.com/office/drawing/2014/main" id="{E134B95F-B3E6-B7AE-48BC-9D32681B61FE}"/>
                  </a:ext>
                </a:extLst>
              </p:cNvPr>
              <p:cNvPicPr>
                <a:picLocks noChangeAspect="1"/>
              </p:cNvPicPr>
              <p:nvPr/>
            </p:nvPicPr>
            <p:blipFill>
              <a:blip r:embed="rId5"/>
              <a:stretch>
                <a:fillRect/>
              </a:stretch>
            </p:blipFill>
            <p:spPr>
              <a:xfrm>
                <a:off x="6338316" y="3733801"/>
                <a:ext cx="5394968" cy="1900090"/>
              </a:xfrm>
              <a:prstGeom prst="rect">
                <a:avLst/>
              </a:prstGeom>
            </p:spPr>
          </p:pic>
        </p:grpSp>
        <p:sp>
          <p:nvSpPr>
            <p:cNvPr id="12" name="TextBox 11">
              <a:extLst>
                <a:ext uri="{FF2B5EF4-FFF2-40B4-BE49-F238E27FC236}">
                  <a16:creationId xmlns:a16="http://schemas.microsoft.com/office/drawing/2014/main" id="{658EE25F-3508-BCD9-0580-794C67EC8AB1}"/>
                </a:ext>
              </a:extLst>
            </p:cNvPr>
            <p:cNvSpPr txBox="1"/>
            <p:nvPr/>
          </p:nvSpPr>
          <p:spPr>
            <a:xfrm>
              <a:off x="1908715" y="568394"/>
              <a:ext cx="479503" cy="338554"/>
            </a:xfrm>
            <a:prstGeom prst="rect">
              <a:avLst/>
            </a:prstGeom>
            <a:noFill/>
          </p:spPr>
          <p:txBody>
            <a:bodyPr wrap="square" rtlCol="0">
              <a:spAutoFit/>
            </a:bodyPr>
            <a:lstStyle/>
            <a:p>
              <a:r>
                <a:rPr lang="en-US" sz="1600" b="1" dirty="0">
                  <a:solidFill>
                    <a:srgbClr val="FF0000"/>
                  </a:solidFill>
                </a:rPr>
                <a:t>CT</a:t>
              </a:r>
            </a:p>
          </p:txBody>
        </p:sp>
        <p:sp>
          <p:nvSpPr>
            <p:cNvPr id="13" name="TextBox 12">
              <a:extLst>
                <a:ext uri="{FF2B5EF4-FFF2-40B4-BE49-F238E27FC236}">
                  <a16:creationId xmlns:a16="http://schemas.microsoft.com/office/drawing/2014/main" id="{3F3768D7-99D5-E514-B350-9A01C691C28D}"/>
                </a:ext>
              </a:extLst>
            </p:cNvPr>
            <p:cNvSpPr txBox="1"/>
            <p:nvPr/>
          </p:nvSpPr>
          <p:spPr>
            <a:xfrm>
              <a:off x="7751609" y="583098"/>
              <a:ext cx="479503" cy="338554"/>
            </a:xfrm>
            <a:prstGeom prst="rect">
              <a:avLst/>
            </a:prstGeom>
            <a:noFill/>
          </p:spPr>
          <p:txBody>
            <a:bodyPr wrap="square" rtlCol="0">
              <a:spAutoFit/>
            </a:bodyPr>
            <a:lstStyle/>
            <a:p>
              <a:r>
                <a:rPr lang="en-US" sz="1600" b="1" dirty="0">
                  <a:solidFill>
                    <a:srgbClr val="FF0000"/>
                  </a:solidFill>
                </a:rPr>
                <a:t>NZ</a:t>
              </a:r>
            </a:p>
          </p:txBody>
        </p:sp>
        <p:sp>
          <p:nvSpPr>
            <p:cNvPr id="15" name="TextBox 14">
              <a:extLst>
                <a:ext uri="{FF2B5EF4-FFF2-40B4-BE49-F238E27FC236}">
                  <a16:creationId xmlns:a16="http://schemas.microsoft.com/office/drawing/2014/main" id="{4EB477E9-7835-C531-D7D7-8D4A742131EA}"/>
                </a:ext>
              </a:extLst>
            </p:cNvPr>
            <p:cNvSpPr txBox="1"/>
            <p:nvPr/>
          </p:nvSpPr>
          <p:spPr>
            <a:xfrm>
              <a:off x="1908715" y="3356820"/>
              <a:ext cx="479503" cy="338554"/>
            </a:xfrm>
            <a:prstGeom prst="rect">
              <a:avLst/>
            </a:prstGeom>
            <a:noFill/>
          </p:spPr>
          <p:txBody>
            <a:bodyPr wrap="square" rtlCol="0">
              <a:spAutoFit/>
            </a:bodyPr>
            <a:lstStyle/>
            <a:p>
              <a:r>
                <a:rPr lang="en-US" sz="1600" b="1" dirty="0">
                  <a:solidFill>
                    <a:srgbClr val="FF0000"/>
                  </a:solidFill>
                </a:rPr>
                <a:t>PG</a:t>
              </a:r>
            </a:p>
          </p:txBody>
        </p:sp>
        <p:sp>
          <p:nvSpPr>
            <p:cNvPr id="17" name="TextBox 16">
              <a:extLst>
                <a:ext uri="{FF2B5EF4-FFF2-40B4-BE49-F238E27FC236}">
                  <a16:creationId xmlns:a16="http://schemas.microsoft.com/office/drawing/2014/main" id="{6B6E4DE4-E35C-A1E8-51CF-8F57BF86EC3A}"/>
                </a:ext>
              </a:extLst>
            </p:cNvPr>
            <p:cNvSpPr txBox="1"/>
            <p:nvPr/>
          </p:nvSpPr>
          <p:spPr>
            <a:xfrm>
              <a:off x="7700168" y="3383220"/>
              <a:ext cx="479503" cy="338554"/>
            </a:xfrm>
            <a:prstGeom prst="rect">
              <a:avLst/>
            </a:prstGeom>
            <a:noFill/>
          </p:spPr>
          <p:txBody>
            <a:bodyPr wrap="square" rtlCol="0">
              <a:spAutoFit/>
            </a:bodyPr>
            <a:lstStyle/>
            <a:p>
              <a:r>
                <a:rPr lang="en-US" sz="1600" b="1" dirty="0">
                  <a:solidFill>
                    <a:srgbClr val="00B050"/>
                  </a:solidFill>
                </a:rPr>
                <a:t>SC</a:t>
              </a:r>
            </a:p>
          </p:txBody>
        </p:sp>
      </p:grpSp>
      <p:sp>
        <p:nvSpPr>
          <p:cNvPr id="19" name="TextBox 18">
            <a:extLst>
              <a:ext uri="{FF2B5EF4-FFF2-40B4-BE49-F238E27FC236}">
                <a16:creationId xmlns:a16="http://schemas.microsoft.com/office/drawing/2014/main" id="{A3E7D7F6-1536-2FAA-2C8A-B1573133F302}"/>
              </a:ext>
            </a:extLst>
          </p:cNvPr>
          <p:cNvSpPr txBox="1"/>
          <p:nvPr/>
        </p:nvSpPr>
        <p:spPr>
          <a:xfrm>
            <a:off x="458716" y="5718065"/>
            <a:ext cx="5511990" cy="954107"/>
          </a:xfrm>
          <a:prstGeom prst="rect">
            <a:avLst/>
          </a:prstGeom>
          <a:noFill/>
        </p:spPr>
        <p:txBody>
          <a:bodyPr wrap="square" rtlCol="0">
            <a:spAutoFit/>
          </a:bodyPr>
          <a:lstStyle/>
          <a:p>
            <a:r>
              <a:rPr lang="vi-VN" sz="1400" dirty="0"/>
              <a:t>Cụm máy CT, NZ, PG do công nhân thời vụ ngồi máy</a:t>
            </a:r>
            <a:r>
              <a:rPr lang="en-US" sz="1400" dirty="0"/>
              <a:t>: ca </a:t>
            </a:r>
            <a:r>
              <a:rPr lang="en-US" sz="1400" dirty="0" err="1"/>
              <a:t>ngày</a:t>
            </a:r>
            <a:r>
              <a:rPr lang="en-US" sz="1400" dirty="0"/>
              <a:t> </a:t>
            </a:r>
            <a:r>
              <a:rPr lang="en-US" sz="1400" dirty="0" err="1"/>
              <a:t>thường</a:t>
            </a:r>
            <a:r>
              <a:rPr lang="en-US" sz="1400" dirty="0"/>
              <a:t> </a:t>
            </a:r>
            <a:r>
              <a:rPr lang="en-US" sz="1400" dirty="0" err="1"/>
              <a:t>xuyên</a:t>
            </a:r>
            <a:r>
              <a:rPr lang="en-US" sz="1400" dirty="0"/>
              <a:t>  </a:t>
            </a:r>
            <a:r>
              <a:rPr lang="en-US" sz="1400" dirty="0" err="1"/>
              <a:t>có</a:t>
            </a:r>
            <a:r>
              <a:rPr lang="en-US" sz="1400" dirty="0"/>
              <a:t> </a:t>
            </a:r>
            <a:r>
              <a:rPr lang="en-US" sz="1400" dirty="0" err="1"/>
              <a:t>nhiều</a:t>
            </a:r>
            <a:r>
              <a:rPr lang="en-US" sz="1400" dirty="0"/>
              <a:t> </a:t>
            </a:r>
            <a:r>
              <a:rPr lang="en-US" sz="1400" dirty="0" err="1"/>
              <a:t>sản</a:t>
            </a:r>
            <a:r>
              <a:rPr lang="en-US" sz="1400" dirty="0"/>
              <a:t> </a:t>
            </a:r>
            <a:r>
              <a:rPr lang="en-US" sz="1400" dirty="0" err="1"/>
              <a:t>phẩm</a:t>
            </a:r>
            <a:r>
              <a:rPr lang="en-US" sz="1400" dirty="0"/>
              <a:t> </a:t>
            </a:r>
            <a:r>
              <a:rPr lang="en-US" sz="1400" dirty="0" err="1"/>
              <a:t>lỗi</a:t>
            </a:r>
            <a:r>
              <a:rPr lang="en-US" sz="1400" dirty="0"/>
              <a:t> </a:t>
            </a:r>
            <a:r>
              <a:rPr lang="en-US" sz="1400" dirty="0" err="1"/>
              <a:t>hơn</a:t>
            </a:r>
            <a:r>
              <a:rPr lang="en-US" sz="1400" dirty="0"/>
              <a:t>.</a:t>
            </a:r>
          </a:p>
          <a:p>
            <a:r>
              <a:rPr lang="en-US" sz="1400" dirty="0">
                <a:solidFill>
                  <a:srgbClr val="FF0000"/>
                </a:solidFill>
              </a:rPr>
              <a:t>=&gt; </a:t>
            </a:r>
            <a:r>
              <a:rPr lang="en-US" sz="1400" dirty="0" err="1">
                <a:solidFill>
                  <a:srgbClr val="FF0000"/>
                </a:solidFill>
              </a:rPr>
              <a:t>Có</a:t>
            </a:r>
            <a:r>
              <a:rPr lang="en-US" sz="1400" dirty="0">
                <a:solidFill>
                  <a:srgbClr val="FF0000"/>
                </a:solidFill>
              </a:rPr>
              <a:t> </a:t>
            </a:r>
            <a:r>
              <a:rPr lang="en-US" sz="1400" dirty="0" err="1">
                <a:solidFill>
                  <a:srgbClr val="FF0000"/>
                </a:solidFill>
              </a:rPr>
              <a:t>thể</a:t>
            </a:r>
            <a:r>
              <a:rPr lang="en-US" sz="1400" dirty="0">
                <a:solidFill>
                  <a:srgbClr val="FF0000"/>
                </a:solidFill>
              </a:rPr>
              <a:t> </a:t>
            </a:r>
            <a:r>
              <a:rPr lang="en-US" sz="1400" dirty="0" err="1">
                <a:solidFill>
                  <a:srgbClr val="FF0000"/>
                </a:solidFill>
              </a:rPr>
              <a:t>công</a:t>
            </a:r>
            <a:r>
              <a:rPr lang="en-US" sz="1400" dirty="0">
                <a:solidFill>
                  <a:srgbClr val="FF0000"/>
                </a:solidFill>
              </a:rPr>
              <a:t> </a:t>
            </a:r>
            <a:r>
              <a:rPr lang="en-US" sz="1400" dirty="0" err="1">
                <a:solidFill>
                  <a:srgbClr val="FF0000"/>
                </a:solidFill>
              </a:rPr>
              <a:t>nhân</a:t>
            </a:r>
            <a:r>
              <a:rPr lang="en-US" sz="1400" dirty="0">
                <a:solidFill>
                  <a:srgbClr val="FF0000"/>
                </a:solidFill>
              </a:rPr>
              <a:t> </a:t>
            </a:r>
            <a:r>
              <a:rPr lang="en-US" sz="1400" dirty="0" err="1">
                <a:solidFill>
                  <a:srgbClr val="FF0000"/>
                </a:solidFill>
              </a:rPr>
              <a:t>thời</a:t>
            </a:r>
            <a:r>
              <a:rPr lang="en-US" sz="1400" dirty="0">
                <a:solidFill>
                  <a:srgbClr val="FF0000"/>
                </a:solidFill>
              </a:rPr>
              <a:t> </a:t>
            </a:r>
            <a:r>
              <a:rPr lang="en-US" sz="1400" dirty="0" err="1">
                <a:solidFill>
                  <a:srgbClr val="FF0000"/>
                </a:solidFill>
              </a:rPr>
              <a:t>vụ</a:t>
            </a:r>
            <a:r>
              <a:rPr lang="en-US" sz="1400" dirty="0">
                <a:solidFill>
                  <a:srgbClr val="FF0000"/>
                </a:solidFill>
              </a:rPr>
              <a:t> </a:t>
            </a:r>
            <a:r>
              <a:rPr lang="en-US" sz="1400" dirty="0" err="1">
                <a:solidFill>
                  <a:srgbClr val="FF0000"/>
                </a:solidFill>
              </a:rPr>
              <a:t>của</a:t>
            </a:r>
            <a:r>
              <a:rPr lang="en-US" sz="1400" dirty="0">
                <a:solidFill>
                  <a:srgbClr val="FF0000"/>
                </a:solidFill>
              </a:rPr>
              <a:t> ca </a:t>
            </a:r>
            <a:r>
              <a:rPr lang="en-US" sz="1400" dirty="0" err="1">
                <a:solidFill>
                  <a:srgbClr val="FF0000"/>
                </a:solidFill>
              </a:rPr>
              <a:t>đêm</a:t>
            </a:r>
            <a:r>
              <a:rPr lang="en-US" sz="1400" dirty="0">
                <a:solidFill>
                  <a:srgbClr val="FF0000"/>
                </a:solidFill>
              </a:rPr>
              <a:t> </a:t>
            </a:r>
            <a:r>
              <a:rPr lang="en-US" sz="1400" dirty="0" err="1">
                <a:solidFill>
                  <a:srgbClr val="FF0000"/>
                </a:solidFill>
              </a:rPr>
              <a:t>làm</a:t>
            </a:r>
            <a:r>
              <a:rPr lang="en-US" sz="1400" dirty="0">
                <a:solidFill>
                  <a:srgbClr val="FF0000"/>
                </a:solidFill>
              </a:rPr>
              <a:t> </a:t>
            </a:r>
            <a:r>
              <a:rPr lang="en-US" sz="1400" dirty="0" err="1">
                <a:solidFill>
                  <a:srgbClr val="FF0000"/>
                </a:solidFill>
              </a:rPr>
              <a:t>việc</a:t>
            </a:r>
            <a:r>
              <a:rPr lang="en-US" sz="1400" dirty="0">
                <a:solidFill>
                  <a:srgbClr val="FF0000"/>
                </a:solidFill>
              </a:rPr>
              <a:t> </a:t>
            </a:r>
            <a:r>
              <a:rPr lang="en-US" sz="1400" dirty="0" err="1">
                <a:solidFill>
                  <a:srgbClr val="FF0000"/>
                </a:solidFill>
              </a:rPr>
              <a:t>tốt</a:t>
            </a:r>
            <a:r>
              <a:rPr lang="en-US" sz="1400" dirty="0">
                <a:solidFill>
                  <a:srgbClr val="FF0000"/>
                </a:solidFill>
              </a:rPr>
              <a:t> </a:t>
            </a:r>
            <a:r>
              <a:rPr lang="en-US" sz="1400" dirty="0" err="1">
                <a:solidFill>
                  <a:srgbClr val="FF0000"/>
                </a:solidFill>
              </a:rPr>
              <a:t>hơn</a:t>
            </a:r>
            <a:r>
              <a:rPr lang="en-US" sz="1400" dirty="0">
                <a:solidFill>
                  <a:srgbClr val="FF0000"/>
                </a:solidFill>
              </a:rPr>
              <a:t> ca </a:t>
            </a:r>
            <a:r>
              <a:rPr lang="en-US" sz="1400" dirty="0" err="1">
                <a:solidFill>
                  <a:srgbClr val="FF0000"/>
                </a:solidFill>
              </a:rPr>
              <a:t>ngày</a:t>
            </a:r>
            <a:r>
              <a:rPr lang="en-US" sz="1400" dirty="0">
                <a:solidFill>
                  <a:srgbClr val="FF0000"/>
                </a:solidFill>
              </a:rPr>
              <a:t>, </a:t>
            </a:r>
            <a:r>
              <a:rPr lang="en-US" sz="1400" dirty="0" err="1">
                <a:solidFill>
                  <a:srgbClr val="FF0000"/>
                </a:solidFill>
              </a:rPr>
              <a:t>cần</a:t>
            </a:r>
            <a:r>
              <a:rPr lang="en-US" sz="1400" dirty="0">
                <a:solidFill>
                  <a:srgbClr val="FF0000"/>
                </a:solidFill>
              </a:rPr>
              <a:t> </a:t>
            </a:r>
            <a:r>
              <a:rPr lang="en-US" sz="1400" dirty="0" err="1">
                <a:solidFill>
                  <a:srgbClr val="FF0000"/>
                </a:solidFill>
              </a:rPr>
              <a:t>xem</a:t>
            </a:r>
            <a:r>
              <a:rPr lang="en-US" sz="1400" dirty="0">
                <a:solidFill>
                  <a:srgbClr val="FF0000"/>
                </a:solidFill>
              </a:rPr>
              <a:t> </a:t>
            </a:r>
            <a:r>
              <a:rPr lang="en-US" sz="1400" dirty="0" err="1">
                <a:solidFill>
                  <a:srgbClr val="FF0000"/>
                </a:solidFill>
              </a:rPr>
              <a:t>lại</a:t>
            </a:r>
            <a:r>
              <a:rPr lang="en-US" sz="1400" dirty="0">
                <a:solidFill>
                  <a:srgbClr val="FF0000"/>
                </a:solidFill>
              </a:rPr>
              <a:t> </a:t>
            </a:r>
            <a:r>
              <a:rPr lang="en-US" sz="1400" dirty="0" err="1">
                <a:solidFill>
                  <a:srgbClr val="FF0000"/>
                </a:solidFill>
              </a:rPr>
              <a:t>nhà</a:t>
            </a:r>
            <a:r>
              <a:rPr lang="en-US" sz="1400" dirty="0">
                <a:solidFill>
                  <a:srgbClr val="FF0000"/>
                </a:solidFill>
              </a:rPr>
              <a:t> </a:t>
            </a:r>
            <a:r>
              <a:rPr lang="en-US" sz="1400" dirty="0" err="1">
                <a:solidFill>
                  <a:srgbClr val="FF0000"/>
                </a:solidFill>
              </a:rPr>
              <a:t>cung</a:t>
            </a:r>
            <a:r>
              <a:rPr lang="en-US" sz="1400" dirty="0">
                <a:solidFill>
                  <a:srgbClr val="FF0000"/>
                </a:solidFill>
              </a:rPr>
              <a:t> </a:t>
            </a:r>
            <a:r>
              <a:rPr lang="en-US" sz="1400" dirty="0" err="1">
                <a:solidFill>
                  <a:srgbClr val="FF0000"/>
                </a:solidFill>
              </a:rPr>
              <a:t>cấp</a:t>
            </a:r>
            <a:r>
              <a:rPr lang="en-US" sz="1400" dirty="0">
                <a:solidFill>
                  <a:srgbClr val="FF0000"/>
                </a:solidFill>
              </a:rPr>
              <a:t> </a:t>
            </a:r>
            <a:r>
              <a:rPr lang="en-US" sz="1400" dirty="0" err="1">
                <a:solidFill>
                  <a:srgbClr val="FF0000"/>
                </a:solidFill>
              </a:rPr>
              <a:t>thời</a:t>
            </a:r>
            <a:r>
              <a:rPr lang="en-US" sz="1400" dirty="0">
                <a:solidFill>
                  <a:srgbClr val="FF0000"/>
                </a:solidFill>
              </a:rPr>
              <a:t> </a:t>
            </a:r>
            <a:r>
              <a:rPr lang="en-US" sz="1400" dirty="0" err="1">
                <a:solidFill>
                  <a:srgbClr val="FF0000"/>
                </a:solidFill>
              </a:rPr>
              <a:t>vụ</a:t>
            </a:r>
            <a:r>
              <a:rPr lang="en-US" sz="1400" dirty="0">
                <a:solidFill>
                  <a:srgbClr val="FF0000"/>
                </a:solidFill>
              </a:rPr>
              <a:t> </a:t>
            </a:r>
            <a:r>
              <a:rPr lang="en-US" sz="1400" dirty="0" err="1">
                <a:solidFill>
                  <a:srgbClr val="FF0000"/>
                </a:solidFill>
              </a:rPr>
              <a:t>phổ</a:t>
            </a:r>
            <a:r>
              <a:rPr lang="en-US" sz="1400" dirty="0">
                <a:solidFill>
                  <a:srgbClr val="FF0000"/>
                </a:solidFill>
              </a:rPr>
              <a:t> </a:t>
            </a:r>
            <a:r>
              <a:rPr lang="en-US" sz="1400" dirty="0" err="1">
                <a:solidFill>
                  <a:srgbClr val="FF0000"/>
                </a:solidFill>
              </a:rPr>
              <a:t>biến</a:t>
            </a:r>
            <a:r>
              <a:rPr lang="en-US" sz="1400" dirty="0">
                <a:solidFill>
                  <a:srgbClr val="FF0000"/>
                </a:solidFill>
              </a:rPr>
              <a:t> </a:t>
            </a:r>
            <a:r>
              <a:rPr lang="en-US" sz="1400" dirty="0" err="1">
                <a:solidFill>
                  <a:srgbClr val="FF0000"/>
                </a:solidFill>
              </a:rPr>
              <a:t>nhất</a:t>
            </a:r>
            <a:r>
              <a:rPr lang="en-US" sz="1400" dirty="0">
                <a:solidFill>
                  <a:srgbClr val="FF0000"/>
                </a:solidFill>
              </a:rPr>
              <a:t> </a:t>
            </a:r>
            <a:r>
              <a:rPr lang="en-US" sz="1400" dirty="0" err="1">
                <a:solidFill>
                  <a:srgbClr val="FF0000"/>
                </a:solidFill>
              </a:rPr>
              <a:t>của</a:t>
            </a:r>
            <a:r>
              <a:rPr lang="en-US" sz="1400" dirty="0">
                <a:solidFill>
                  <a:srgbClr val="FF0000"/>
                </a:solidFill>
              </a:rPr>
              <a:t> </a:t>
            </a:r>
            <a:r>
              <a:rPr lang="en-US" sz="1400" dirty="0" err="1">
                <a:solidFill>
                  <a:srgbClr val="FF0000"/>
                </a:solidFill>
              </a:rPr>
              <a:t>từng</a:t>
            </a:r>
            <a:r>
              <a:rPr lang="en-US" sz="1400" dirty="0">
                <a:solidFill>
                  <a:srgbClr val="FF0000"/>
                </a:solidFill>
              </a:rPr>
              <a:t> ca.</a:t>
            </a:r>
            <a:endParaRPr lang="vi-VN" sz="1400" dirty="0">
              <a:solidFill>
                <a:srgbClr val="FF0000"/>
              </a:solidFill>
            </a:endParaRPr>
          </a:p>
        </p:txBody>
      </p:sp>
      <p:sp>
        <p:nvSpPr>
          <p:cNvPr id="21" name="TextBox 20">
            <a:extLst>
              <a:ext uri="{FF2B5EF4-FFF2-40B4-BE49-F238E27FC236}">
                <a16:creationId xmlns:a16="http://schemas.microsoft.com/office/drawing/2014/main" id="{C7779910-83E5-5E43-3811-A8C61F700A1C}"/>
              </a:ext>
            </a:extLst>
          </p:cNvPr>
          <p:cNvSpPr txBox="1"/>
          <p:nvPr/>
        </p:nvSpPr>
        <p:spPr>
          <a:xfrm>
            <a:off x="6338315" y="5677083"/>
            <a:ext cx="5511990" cy="523220"/>
          </a:xfrm>
          <a:prstGeom prst="rect">
            <a:avLst/>
          </a:prstGeom>
          <a:noFill/>
        </p:spPr>
        <p:txBody>
          <a:bodyPr wrap="square" rtlCol="0">
            <a:spAutoFit/>
          </a:bodyPr>
          <a:lstStyle/>
          <a:p>
            <a:r>
              <a:rPr lang="en-US" sz="1400" dirty="0"/>
              <a:t>Các </a:t>
            </a:r>
            <a:r>
              <a:rPr lang="en-US" sz="1400" dirty="0" err="1"/>
              <a:t>máy</a:t>
            </a:r>
            <a:r>
              <a:rPr lang="en-US" sz="1400" dirty="0"/>
              <a:t> SC do </a:t>
            </a:r>
            <a:r>
              <a:rPr lang="en-US" sz="1400" dirty="0" err="1"/>
              <a:t>công</a:t>
            </a:r>
            <a:r>
              <a:rPr lang="en-US" sz="1400" dirty="0"/>
              <a:t> </a:t>
            </a:r>
            <a:r>
              <a:rPr lang="en-US" sz="1400" dirty="0" err="1"/>
              <a:t>nhân</a:t>
            </a:r>
            <a:r>
              <a:rPr lang="en-US" sz="1400" dirty="0"/>
              <a:t> </a:t>
            </a:r>
            <a:r>
              <a:rPr lang="en-US" sz="1400" dirty="0" err="1"/>
              <a:t>chính</a:t>
            </a:r>
            <a:r>
              <a:rPr lang="en-US" sz="1400" dirty="0"/>
              <a:t> </a:t>
            </a:r>
            <a:r>
              <a:rPr lang="en-US" sz="1400" dirty="0" err="1"/>
              <a:t>thức</a:t>
            </a:r>
            <a:r>
              <a:rPr lang="en-US" sz="1400" dirty="0"/>
              <a:t> </a:t>
            </a:r>
            <a:r>
              <a:rPr lang="en-US" sz="1400" dirty="0" err="1"/>
              <a:t>của</a:t>
            </a:r>
            <a:r>
              <a:rPr lang="en-US" sz="1400" dirty="0"/>
              <a:t> </a:t>
            </a:r>
            <a:r>
              <a:rPr lang="en-US" sz="1400" dirty="0" err="1"/>
              <a:t>công</a:t>
            </a:r>
            <a:r>
              <a:rPr lang="en-US" sz="1400" dirty="0"/>
              <a:t> ty </a:t>
            </a:r>
            <a:r>
              <a:rPr lang="en-US" sz="1400" dirty="0" err="1"/>
              <a:t>ngồi</a:t>
            </a:r>
            <a:r>
              <a:rPr lang="en-US" sz="1400" dirty="0"/>
              <a:t> </a:t>
            </a:r>
            <a:r>
              <a:rPr lang="en-US" sz="1400" dirty="0" err="1"/>
              <a:t>máy</a:t>
            </a:r>
            <a:r>
              <a:rPr lang="en-US" sz="1400" dirty="0"/>
              <a:t>:</a:t>
            </a:r>
          </a:p>
          <a:p>
            <a:r>
              <a:rPr lang="en-US" sz="1400" dirty="0">
                <a:solidFill>
                  <a:srgbClr val="FF0000"/>
                </a:solidFill>
              </a:rPr>
              <a:t>=&gt; </a:t>
            </a:r>
            <a:r>
              <a:rPr lang="en-US" sz="1400" dirty="0" err="1">
                <a:solidFill>
                  <a:srgbClr val="FF0000"/>
                </a:solidFill>
              </a:rPr>
              <a:t>Chất</a:t>
            </a:r>
            <a:r>
              <a:rPr lang="en-US" sz="1400" dirty="0">
                <a:solidFill>
                  <a:srgbClr val="FF0000"/>
                </a:solidFill>
              </a:rPr>
              <a:t> </a:t>
            </a:r>
            <a:r>
              <a:rPr lang="en-US" sz="1400" dirty="0" err="1">
                <a:solidFill>
                  <a:srgbClr val="FF0000"/>
                </a:solidFill>
              </a:rPr>
              <a:t>lượng</a:t>
            </a:r>
            <a:r>
              <a:rPr lang="en-US" sz="1400" dirty="0">
                <a:solidFill>
                  <a:srgbClr val="FF0000"/>
                </a:solidFill>
              </a:rPr>
              <a:t> </a:t>
            </a:r>
            <a:r>
              <a:rPr lang="en-US" sz="1400" dirty="0" err="1">
                <a:solidFill>
                  <a:srgbClr val="FF0000"/>
                </a:solidFill>
              </a:rPr>
              <a:t>sản</a:t>
            </a:r>
            <a:r>
              <a:rPr lang="en-US" sz="1400" dirty="0">
                <a:solidFill>
                  <a:srgbClr val="FF0000"/>
                </a:solidFill>
              </a:rPr>
              <a:t> </a:t>
            </a:r>
            <a:r>
              <a:rPr lang="en-US" sz="1400" dirty="0" err="1">
                <a:solidFill>
                  <a:srgbClr val="FF0000"/>
                </a:solidFill>
              </a:rPr>
              <a:t>phẩm</a:t>
            </a:r>
            <a:r>
              <a:rPr lang="en-US" sz="1400" dirty="0">
                <a:solidFill>
                  <a:srgbClr val="FF0000"/>
                </a:solidFill>
              </a:rPr>
              <a:t> </a:t>
            </a:r>
            <a:r>
              <a:rPr lang="en-US" sz="1400" dirty="0" err="1">
                <a:solidFill>
                  <a:srgbClr val="FF0000"/>
                </a:solidFill>
              </a:rPr>
              <a:t>giữa</a:t>
            </a:r>
            <a:r>
              <a:rPr lang="en-US" sz="1400" dirty="0">
                <a:solidFill>
                  <a:srgbClr val="FF0000"/>
                </a:solidFill>
              </a:rPr>
              <a:t> 2 ca </a:t>
            </a:r>
            <a:r>
              <a:rPr lang="en-US" sz="1400" dirty="0" err="1">
                <a:solidFill>
                  <a:srgbClr val="FF0000"/>
                </a:solidFill>
              </a:rPr>
              <a:t>khá</a:t>
            </a:r>
            <a:r>
              <a:rPr lang="en-US" sz="1400" dirty="0">
                <a:solidFill>
                  <a:srgbClr val="FF0000"/>
                </a:solidFill>
              </a:rPr>
              <a:t> </a:t>
            </a:r>
            <a:r>
              <a:rPr lang="en-US" sz="1400" dirty="0" err="1">
                <a:solidFill>
                  <a:srgbClr val="FF0000"/>
                </a:solidFill>
              </a:rPr>
              <a:t>đồng</a:t>
            </a:r>
            <a:r>
              <a:rPr lang="en-US" sz="1400" dirty="0">
                <a:solidFill>
                  <a:srgbClr val="FF0000"/>
                </a:solidFill>
              </a:rPr>
              <a:t> </a:t>
            </a:r>
            <a:r>
              <a:rPr lang="en-US" sz="1400" dirty="0" err="1">
                <a:solidFill>
                  <a:srgbClr val="FF0000"/>
                </a:solidFill>
              </a:rPr>
              <a:t>đều</a:t>
            </a:r>
            <a:endParaRPr lang="vi-VN" sz="1400" dirty="0">
              <a:solidFill>
                <a:srgbClr val="FF0000"/>
              </a:solidFill>
            </a:endParaRPr>
          </a:p>
        </p:txBody>
      </p:sp>
      <p:sp>
        <p:nvSpPr>
          <p:cNvPr id="4" name="TextBox 3">
            <a:extLst>
              <a:ext uri="{FF2B5EF4-FFF2-40B4-BE49-F238E27FC236}">
                <a16:creationId xmlns:a16="http://schemas.microsoft.com/office/drawing/2014/main" id="{81FE0A8E-C638-FDAC-3208-E7BBE088F1CE}"/>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3.3.1.Đánh </a:t>
            </a:r>
            <a:r>
              <a:rPr lang="en-US" b="1" dirty="0" err="1">
                <a:solidFill>
                  <a:srgbClr val="FF0000"/>
                </a:solidFill>
              </a:rPr>
              <a:t>giá</a:t>
            </a:r>
            <a:r>
              <a:rPr lang="en-US" b="1" dirty="0">
                <a:solidFill>
                  <a:srgbClr val="FF0000"/>
                </a:solidFill>
              </a:rPr>
              <a:t> OEE </a:t>
            </a:r>
            <a:r>
              <a:rPr lang="en-US" b="1" dirty="0" err="1">
                <a:solidFill>
                  <a:srgbClr val="FF0000"/>
                </a:solidFill>
              </a:rPr>
              <a:t>theo</a:t>
            </a:r>
            <a:r>
              <a:rPr lang="en-US" b="1" dirty="0">
                <a:solidFill>
                  <a:srgbClr val="FF0000"/>
                </a:solidFill>
              </a:rPr>
              <a:t> ca </a:t>
            </a:r>
            <a:r>
              <a:rPr lang="en-US" b="1" dirty="0" err="1">
                <a:solidFill>
                  <a:srgbClr val="FF0000"/>
                </a:solidFill>
              </a:rPr>
              <a:t>của</a:t>
            </a:r>
            <a:r>
              <a:rPr lang="en-US" b="1" dirty="0">
                <a:solidFill>
                  <a:srgbClr val="FF0000"/>
                </a:solidFill>
              </a:rPr>
              <a:t> </a:t>
            </a:r>
            <a:r>
              <a:rPr lang="en-US" b="1" dirty="0" err="1">
                <a:solidFill>
                  <a:srgbClr val="FF0000"/>
                </a:solidFill>
              </a:rPr>
              <a:t>từng</a:t>
            </a:r>
            <a:r>
              <a:rPr lang="en-US" b="1" dirty="0">
                <a:solidFill>
                  <a:srgbClr val="FF0000"/>
                </a:solidFill>
              </a:rPr>
              <a:t> </a:t>
            </a:r>
            <a:r>
              <a:rPr lang="en-US" b="1" dirty="0" err="1">
                <a:solidFill>
                  <a:srgbClr val="FF0000"/>
                </a:solidFill>
              </a:rPr>
              <a:t>cụm</a:t>
            </a:r>
            <a:r>
              <a:rPr lang="en-US" b="1" dirty="0">
                <a:solidFill>
                  <a:srgbClr val="FF0000"/>
                </a:solidFill>
              </a:rPr>
              <a:t> </a:t>
            </a:r>
            <a:r>
              <a:rPr lang="en-US" b="1" dirty="0" err="1">
                <a:solidFill>
                  <a:srgbClr val="FF0000"/>
                </a:solidFill>
              </a:rPr>
              <a:t>máy</a:t>
            </a:r>
            <a:r>
              <a:rPr lang="en-US" b="1" dirty="0">
                <a:solidFill>
                  <a:srgbClr val="FF0000"/>
                </a:solidFill>
              </a:rPr>
              <a:t>:</a:t>
            </a:r>
          </a:p>
        </p:txBody>
      </p:sp>
    </p:spTree>
    <p:extLst>
      <p:ext uri="{BB962C8B-B14F-4D97-AF65-F5344CB8AC3E}">
        <p14:creationId xmlns:p14="http://schemas.microsoft.com/office/powerpoint/2010/main" val="20906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blue and green wavy surface&#10;&#10;AI-generated content may be incorrect.">
            <a:extLst>
              <a:ext uri="{FF2B5EF4-FFF2-40B4-BE49-F238E27FC236}">
                <a16:creationId xmlns:a16="http://schemas.microsoft.com/office/drawing/2014/main" id="{7C4EC49F-DB0E-E175-97E7-DA0964284DAD}"/>
              </a:ext>
            </a:extLst>
          </p:cNvPr>
          <p:cNvPicPr>
            <a:picLocks noChangeAspect="1"/>
          </p:cNvPicPr>
          <p:nvPr/>
        </p:nvPicPr>
        <p:blipFill>
          <a:blip r:embed="rId2"/>
          <a:srcRect l="22010" r="16799"/>
          <a:stretch>
            <a:fillRect/>
          </a:stretch>
        </p:blipFill>
        <p:spPr>
          <a:xfrm>
            <a:off x="1" y="10"/>
            <a:ext cx="4196496" cy="6857990"/>
          </a:xfrm>
          <a:prstGeom prst="rect">
            <a:avLst/>
          </a:prstGeom>
          <a:effectLst/>
        </p:spPr>
      </p:pic>
      <p:graphicFrame>
        <p:nvGraphicFramePr>
          <p:cNvPr id="16" name="TextBox 1">
            <a:extLst>
              <a:ext uri="{FF2B5EF4-FFF2-40B4-BE49-F238E27FC236}">
                <a16:creationId xmlns:a16="http://schemas.microsoft.com/office/drawing/2014/main" id="{24C72A46-1B9D-6372-E7EB-D36C475C1D26}"/>
              </a:ext>
            </a:extLst>
          </p:cNvPr>
          <p:cNvGraphicFramePr/>
          <p:nvPr>
            <p:extLst>
              <p:ext uri="{D42A27DB-BD31-4B8C-83A1-F6EECF244321}">
                <p14:modId xmlns:p14="http://schemas.microsoft.com/office/powerpoint/2010/main" val="1889974210"/>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9879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F249-8389-3417-A276-3775A793A5B4}"/>
              </a:ext>
            </a:extLst>
          </p:cNvPr>
          <p:cNvSpPr>
            <a:spLocks noGrp="1"/>
          </p:cNvSpPr>
          <p:nvPr>
            <p:ph type="title"/>
          </p:nvPr>
        </p:nvSpPr>
        <p:spPr>
          <a:xfrm>
            <a:off x="838200" y="273050"/>
            <a:ext cx="10515600" cy="6311900"/>
          </a:xfrm>
        </p:spPr>
        <p:txBody>
          <a:bodyPr>
            <a:normAutofit/>
          </a:bodyPr>
          <a:lstStyle/>
          <a:p>
            <a:r>
              <a:rPr lang="en-US" sz="2800" dirty="0">
                <a:solidFill>
                  <a:srgbClr val="FF0000"/>
                </a:solidFill>
              </a:rPr>
              <a:t>4.Kết </a:t>
            </a:r>
            <a:r>
              <a:rPr lang="en-US" sz="2800" dirty="0" err="1">
                <a:solidFill>
                  <a:srgbClr val="FF0000"/>
                </a:solidFill>
              </a:rPr>
              <a:t>luận</a:t>
            </a:r>
            <a:r>
              <a:rPr lang="en-US" sz="2800" dirty="0">
                <a:solidFill>
                  <a:srgbClr val="FF0000"/>
                </a:solidFill>
              </a:rPr>
              <a:t>:</a:t>
            </a:r>
            <a:br>
              <a:rPr lang="en-US" sz="2400" dirty="0">
                <a:solidFill>
                  <a:srgbClr val="FF0000"/>
                </a:solidFill>
              </a:rPr>
            </a:br>
            <a:br>
              <a:rPr lang="en-US" sz="2000" dirty="0">
                <a:solidFill>
                  <a:srgbClr val="FF0000"/>
                </a:solidFill>
              </a:rPr>
            </a:br>
            <a:r>
              <a:rPr lang="en-US" sz="2000" dirty="0"/>
              <a:t>1. OEE </a:t>
            </a:r>
            <a:r>
              <a:rPr lang="en-US" sz="2000" dirty="0" err="1"/>
              <a:t>nhà</a:t>
            </a:r>
            <a:r>
              <a:rPr lang="en-US" sz="2000" dirty="0"/>
              <a:t> </a:t>
            </a:r>
            <a:r>
              <a:rPr lang="en-US" sz="2000" dirty="0" err="1"/>
              <a:t>máy</a:t>
            </a:r>
            <a:r>
              <a:rPr lang="en-US" sz="2000" dirty="0"/>
              <a:t> </a:t>
            </a:r>
            <a:r>
              <a:rPr lang="en-US" sz="2000" dirty="0" err="1"/>
              <a:t>đạt</a:t>
            </a:r>
            <a:r>
              <a:rPr lang="en-US" sz="2000" dirty="0"/>
              <a:t> 85.94% (OEE </a:t>
            </a:r>
            <a:r>
              <a:rPr lang="en-US" sz="2000" dirty="0" err="1"/>
              <a:t>cao</a:t>
            </a:r>
            <a:r>
              <a:rPr lang="en-US" sz="2000" dirty="0"/>
              <a:t> </a:t>
            </a:r>
            <a:r>
              <a:rPr lang="en-US" sz="2000" dirty="0" err="1"/>
              <a:t>nhưng</a:t>
            </a:r>
            <a:r>
              <a:rPr lang="en-US" sz="2000" dirty="0"/>
              <a:t> </a:t>
            </a:r>
            <a:r>
              <a:rPr lang="en-US" sz="2000" dirty="0" err="1"/>
              <a:t>chưa</a:t>
            </a:r>
            <a:r>
              <a:rPr lang="en-US" sz="2000" dirty="0"/>
              <a:t> </a:t>
            </a:r>
            <a:r>
              <a:rPr lang="en-US" sz="2000" dirty="0" err="1"/>
              <a:t>duy</a:t>
            </a:r>
            <a:r>
              <a:rPr lang="en-US" sz="2000" dirty="0"/>
              <a:t> </a:t>
            </a:r>
            <a:r>
              <a:rPr lang="en-US" sz="2000" dirty="0" err="1"/>
              <a:t>trì</a:t>
            </a:r>
            <a:r>
              <a:rPr lang="en-US" sz="2000" dirty="0"/>
              <a:t> </a:t>
            </a:r>
            <a:r>
              <a:rPr lang="en-US" sz="2000" dirty="0" err="1"/>
              <a:t>ổn</a:t>
            </a:r>
            <a:r>
              <a:rPr lang="en-US" sz="2000" dirty="0"/>
              <a:t> </a:t>
            </a:r>
            <a:r>
              <a:rPr lang="en-US" sz="2000" dirty="0" err="1"/>
              <a:t>định</a:t>
            </a:r>
            <a:r>
              <a:rPr lang="en-US" sz="2000" dirty="0"/>
              <a:t> qua </a:t>
            </a:r>
            <a:r>
              <a:rPr lang="en-US" sz="2000" dirty="0" err="1"/>
              <a:t>các</a:t>
            </a:r>
            <a:r>
              <a:rPr lang="en-US" sz="2000" dirty="0"/>
              <a:t> </a:t>
            </a:r>
            <a:r>
              <a:rPr lang="en-US" sz="2000" dirty="0" err="1"/>
              <a:t>tháng</a:t>
            </a:r>
            <a:r>
              <a:rPr lang="en-US" sz="2000" dirty="0"/>
              <a:t>).</a:t>
            </a:r>
            <a:br>
              <a:rPr lang="en-US" sz="2000" dirty="0"/>
            </a:br>
            <a:br>
              <a:rPr lang="en-US" sz="2000" dirty="0"/>
            </a:br>
            <a:r>
              <a:rPr lang="en-US" sz="2000" dirty="0"/>
              <a:t>2. Trong </a:t>
            </a:r>
            <a:r>
              <a:rPr lang="en-US" sz="2000" dirty="0" err="1"/>
              <a:t>tháng</a:t>
            </a:r>
            <a:r>
              <a:rPr lang="en-US" sz="2000" dirty="0"/>
              <a:t> 8, OEE </a:t>
            </a:r>
            <a:r>
              <a:rPr lang="en-US" sz="2000" dirty="0" err="1"/>
              <a:t>giảm</a:t>
            </a:r>
            <a:r>
              <a:rPr lang="en-US" sz="2000" dirty="0"/>
              <a:t> </a:t>
            </a:r>
            <a:r>
              <a:rPr lang="en-US" sz="2000" dirty="0" err="1"/>
              <a:t>mạnh</a:t>
            </a:r>
            <a:r>
              <a:rPr lang="en-US" sz="2000" dirty="0"/>
              <a:t> (6%) </a:t>
            </a:r>
            <a:r>
              <a:rPr lang="en-US" sz="2000" dirty="0" err="1"/>
              <a:t>và</a:t>
            </a:r>
            <a:r>
              <a:rPr lang="en-US" sz="2000" dirty="0"/>
              <a:t> ở </a:t>
            </a:r>
            <a:r>
              <a:rPr lang="en-US" sz="2000" dirty="0" err="1"/>
              <a:t>mức</a:t>
            </a:r>
            <a:r>
              <a:rPr lang="en-US" sz="2000" dirty="0"/>
              <a:t> </a:t>
            </a:r>
            <a:r>
              <a:rPr lang="en-US" sz="2000" dirty="0" err="1"/>
              <a:t>thấp</a:t>
            </a:r>
            <a:r>
              <a:rPr lang="en-US" sz="2000" dirty="0"/>
              <a:t> </a:t>
            </a:r>
            <a:r>
              <a:rPr lang="en-US" sz="2000" dirty="0" err="1"/>
              <a:t>nhất</a:t>
            </a:r>
            <a:r>
              <a:rPr lang="en-US" sz="2000" dirty="0"/>
              <a:t> </a:t>
            </a:r>
            <a:r>
              <a:rPr lang="en-US" sz="2000" dirty="0" err="1"/>
              <a:t>từ</a:t>
            </a:r>
            <a:r>
              <a:rPr lang="en-US" sz="2000" dirty="0"/>
              <a:t> </a:t>
            </a:r>
            <a:r>
              <a:rPr lang="en-US" sz="2000" dirty="0" err="1"/>
              <a:t>đầu</a:t>
            </a:r>
            <a:r>
              <a:rPr lang="en-US" sz="2000" dirty="0"/>
              <a:t> </a:t>
            </a:r>
            <a:r>
              <a:rPr lang="en-US" sz="2000" dirty="0" err="1"/>
              <a:t>năm</a:t>
            </a:r>
            <a:r>
              <a:rPr lang="en-US" sz="2000" dirty="0"/>
              <a:t> </a:t>
            </a:r>
            <a:r>
              <a:rPr lang="en-US" sz="2000" dirty="0" err="1"/>
              <a:t>tới</a:t>
            </a:r>
            <a:r>
              <a:rPr lang="en-US" sz="2000" dirty="0"/>
              <a:t> nay:</a:t>
            </a:r>
            <a:br>
              <a:rPr lang="en-US" sz="2000" dirty="0"/>
            </a:br>
            <a:br>
              <a:rPr lang="en-US" sz="2000" dirty="0"/>
            </a:br>
            <a:r>
              <a:rPr lang="en-US" sz="2000" dirty="0"/>
              <a:t>- Do </a:t>
            </a:r>
            <a:r>
              <a:rPr lang="en-US" sz="2000" dirty="0" err="1"/>
              <a:t>các</a:t>
            </a:r>
            <a:r>
              <a:rPr lang="en-US" sz="2000" dirty="0"/>
              <a:t> </a:t>
            </a:r>
            <a:r>
              <a:rPr lang="en-US" sz="2000" dirty="0" err="1"/>
              <a:t>cụm</a:t>
            </a:r>
            <a:r>
              <a:rPr lang="en-US" sz="2000" dirty="0"/>
              <a:t> </a:t>
            </a:r>
            <a:r>
              <a:rPr lang="en-US" sz="2000" dirty="0" err="1"/>
              <a:t>máy</a:t>
            </a:r>
            <a:r>
              <a:rPr lang="en-US" sz="2000" dirty="0"/>
              <a:t> NZ, PG, CT </a:t>
            </a:r>
            <a:r>
              <a:rPr lang="en-US" sz="2000" dirty="0" err="1"/>
              <a:t>phải</a:t>
            </a:r>
            <a:r>
              <a:rPr lang="en-US" sz="2000" dirty="0"/>
              <a:t> </a:t>
            </a:r>
            <a:r>
              <a:rPr lang="en-US" sz="2000" dirty="0" err="1"/>
              <a:t>ngưng</a:t>
            </a:r>
            <a:r>
              <a:rPr lang="en-US" sz="2000" dirty="0"/>
              <a:t> </a:t>
            </a:r>
            <a:r>
              <a:rPr lang="en-US" sz="2000" dirty="0" err="1"/>
              <a:t>nhiều</a:t>
            </a:r>
            <a:r>
              <a:rPr lang="en-US" sz="2000" dirty="0"/>
              <a:t> </a:t>
            </a:r>
            <a:r>
              <a:rPr lang="en-US" sz="2000" dirty="0" err="1"/>
              <a:t>vì</a:t>
            </a:r>
            <a:r>
              <a:rPr lang="en-US" sz="2000" dirty="0"/>
              <a:t> </a:t>
            </a:r>
            <a:r>
              <a:rPr lang="en-US" sz="2000" dirty="0" err="1"/>
              <a:t>thiếu</a:t>
            </a:r>
            <a:r>
              <a:rPr lang="en-US" sz="2000" dirty="0"/>
              <a:t> </a:t>
            </a:r>
            <a:r>
              <a:rPr lang="en-US" sz="2000" dirty="0" err="1"/>
              <a:t>hụt</a:t>
            </a:r>
            <a:r>
              <a:rPr lang="en-US" sz="2000" dirty="0"/>
              <a:t> </a:t>
            </a:r>
            <a:r>
              <a:rPr lang="en-US" sz="2000" dirty="0" err="1"/>
              <a:t>lao</a:t>
            </a:r>
            <a:r>
              <a:rPr lang="en-US" sz="2000" dirty="0"/>
              <a:t> </a:t>
            </a:r>
            <a:r>
              <a:rPr lang="en-US" sz="2000" dirty="0" err="1"/>
              <a:t>động</a:t>
            </a:r>
            <a:r>
              <a:rPr lang="en-US" sz="2000" dirty="0"/>
              <a:t> </a:t>
            </a:r>
            <a:r>
              <a:rPr lang="en-US" sz="2000" dirty="0" err="1"/>
              <a:t>thời</a:t>
            </a:r>
            <a:r>
              <a:rPr lang="en-US" sz="2000" dirty="0"/>
              <a:t> </a:t>
            </a:r>
            <a:r>
              <a:rPr lang="en-US" sz="2000" dirty="0" err="1"/>
              <a:t>vụ</a:t>
            </a:r>
            <a:r>
              <a:rPr lang="en-US" sz="2000" dirty="0"/>
              <a:t>, </a:t>
            </a:r>
            <a:r>
              <a:rPr lang="en-US" sz="2000" dirty="0" err="1"/>
              <a:t>đồng</a:t>
            </a:r>
            <a:r>
              <a:rPr lang="en-US" sz="2000" dirty="0"/>
              <a:t> </a:t>
            </a:r>
            <a:r>
              <a:rPr lang="en-US" sz="2000" dirty="0" err="1"/>
              <a:t>thời</a:t>
            </a:r>
            <a:r>
              <a:rPr lang="en-US" sz="2000" dirty="0"/>
              <a:t> </a:t>
            </a:r>
            <a:r>
              <a:rPr lang="en-US" sz="2000" dirty="0" err="1"/>
              <a:t>cụm</a:t>
            </a:r>
            <a:r>
              <a:rPr lang="en-US" sz="2000" dirty="0"/>
              <a:t> </a:t>
            </a:r>
            <a:r>
              <a:rPr lang="en-US" sz="2000" dirty="0" err="1"/>
              <a:t>máy</a:t>
            </a:r>
            <a:r>
              <a:rPr lang="en-US" sz="2000" dirty="0"/>
              <a:t> SC </a:t>
            </a:r>
            <a:r>
              <a:rPr lang="en-US" sz="2000" dirty="0" err="1"/>
              <a:t>bị</a:t>
            </a:r>
            <a:r>
              <a:rPr lang="en-US" sz="2000" dirty="0"/>
              <a:t> </a:t>
            </a:r>
            <a:r>
              <a:rPr lang="en-US" sz="2000" dirty="0" err="1"/>
              <a:t>hư</a:t>
            </a:r>
            <a:r>
              <a:rPr lang="en-US" sz="2000" dirty="0"/>
              <a:t> </a:t>
            </a:r>
            <a:r>
              <a:rPr lang="en-US" sz="2000" dirty="0" err="1"/>
              <a:t>hỏng</a:t>
            </a:r>
            <a:r>
              <a:rPr lang="en-US" sz="2000" dirty="0"/>
              <a:t> </a:t>
            </a:r>
            <a:r>
              <a:rPr lang="en-US" sz="2000" dirty="0" err="1"/>
              <a:t>nhiều</a:t>
            </a:r>
            <a:r>
              <a:rPr lang="en-US" sz="2000" dirty="0"/>
              <a:t> </a:t>
            </a:r>
            <a:r>
              <a:rPr lang="en-US" sz="2000" dirty="0" err="1"/>
              <a:t>nhất</a:t>
            </a:r>
            <a:r>
              <a:rPr lang="en-US" sz="2000" dirty="0"/>
              <a:t>.</a:t>
            </a:r>
            <a:br>
              <a:rPr lang="en-US" sz="2000" dirty="0"/>
            </a:br>
            <a:r>
              <a:rPr lang="en-US" sz="2000" dirty="0"/>
              <a:t>=&gt; </a:t>
            </a:r>
            <a:r>
              <a:rPr lang="en-US" sz="2000" dirty="0" err="1"/>
              <a:t>Cần</a:t>
            </a:r>
            <a:r>
              <a:rPr lang="en-US" sz="2000" dirty="0"/>
              <a:t> </a:t>
            </a:r>
            <a:r>
              <a:rPr lang="en-US" sz="2000" dirty="0" err="1"/>
              <a:t>chuẩn</a:t>
            </a:r>
            <a:r>
              <a:rPr lang="en-US" sz="2000" dirty="0"/>
              <a:t> </a:t>
            </a:r>
            <a:r>
              <a:rPr lang="en-US" sz="2000" dirty="0" err="1"/>
              <a:t>bị</a:t>
            </a:r>
            <a:r>
              <a:rPr lang="en-US" sz="2000" dirty="0"/>
              <a:t> </a:t>
            </a:r>
            <a:r>
              <a:rPr lang="en-US" sz="2000" dirty="0" err="1"/>
              <a:t>nguồn</a:t>
            </a:r>
            <a:r>
              <a:rPr lang="en-US" sz="2000" dirty="0"/>
              <a:t> </a:t>
            </a:r>
            <a:r>
              <a:rPr lang="en-US" sz="2000" dirty="0" err="1"/>
              <a:t>nhân</a:t>
            </a:r>
            <a:r>
              <a:rPr lang="en-US" sz="2000" dirty="0"/>
              <a:t> </a:t>
            </a:r>
            <a:r>
              <a:rPr lang="en-US" sz="2000" dirty="0" err="1"/>
              <a:t>lực</a:t>
            </a:r>
            <a:r>
              <a:rPr lang="en-US" sz="2000" dirty="0"/>
              <a:t> </a:t>
            </a:r>
            <a:r>
              <a:rPr lang="en-US" sz="2000" dirty="0" err="1"/>
              <a:t>trước</a:t>
            </a:r>
            <a:r>
              <a:rPr lang="en-US" sz="2000" dirty="0"/>
              <a:t> </a:t>
            </a:r>
            <a:r>
              <a:rPr lang="en-US" sz="2000" dirty="0" err="1"/>
              <a:t>các</a:t>
            </a:r>
            <a:r>
              <a:rPr lang="en-US" sz="2000" dirty="0"/>
              <a:t> </a:t>
            </a:r>
            <a:r>
              <a:rPr lang="en-US" sz="2000" dirty="0" err="1"/>
              <a:t>dịp</a:t>
            </a:r>
            <a:r>
              <a:rPr lang="en-US" sz="2000" dirty="0"/>
              <a:t> </a:t>
            </a:r>
            <a:r>
              <a:rPr lang="en-US" sz="2000" dirty="0" err="1"/>
              <a:t>lễ</a:t>
            </a:r>
            <a:r>
              <a:rPr lang="en-US" sz="2000" dirty="0"/>
              <a:t>, </a:t>
            </a:r>
            <a:r>
              <a:rPr lang="en-US" sz="2000" dirty="0" err="1"/>
              <a:t>tết</a:t>
            </a:r>
            <a:r>
              <a:rPr lang="en-US" sz="2000" dirty="0"/>
              <a:t>: </a:t>
            </a:r>
            <a:r>
              <a:rPr lang="en-US" sz="2000" dirty="0" err="1"/>
              <a:t>tìm</a:t>
            </a:r>
            <a:r>
              <a:rPr lang="en-US" sz="2000" dirty="0"/>
              <a:t> </a:t>
            </a:r>
            <a:r>
              <a:rPr lang="en-US" sz="2000" dirty="0" err="1"/>
              <a:t>thêm</a:t>
            </a:r>
            <a:r>
              <a:rPr lang="en-US" sz="2000" dirty="0"/>
              <a:t> </a:t>
            </a:r>
            <a:r>
              <a:rPr lang="en-US" sz="2000" dirty="0" err="1"/>
              <a:t>nhà</a:t>
            </a:r>
            <a:r>
              <a:rPr lang="en-US" sz="2000" dirty="0"/>
              <a:t> </a:t>
            </a:r>
            <a:r>
              <a:rPr lang="en-US" sz="2000" dirty="0" err="1"/>
              <a:t>cung</a:t>
            </a:r>
            <a:r>
              <a:rPr lang="en-US" sz="2000" dirty="0"/>
              <a:t> </a:t>
            </a:r>
            <a:r>
              <a:rPr lang="en-US" sz="2000" dirty="0" err="1"/>
              <a:t>cấp</a:t>
            </a:r>
            <a:r>
              <a:rPr lang="en-US" sz="2000" dirty="0"/>
              <a:t> </a:t>
            </a:r>
            <a:r>
              <a:rPr lang="en-US" sz="2000" dirty="0" err="1"/>
              <a:t>thời</a:t>
            </a:r>
            <a:r>
              <a:rPr lang="en-US" sz="2000" dirty="0"/>
              <a:t> </a:t>
            </a:r>
            <a:r>
              <a:rPr lang="en-US" sz="2000" dirty="0" err="1"/>
              <a:t>vụ</a:t>
            </a:r>
            <a:r>
              <a:rPr lang="en-US" sz="2000" dirty="0"/>
              <a:t>, </a:t>
            </a:r>
            <a:r>
              <a:rPr lang="en-US" sz="2000" dirty="0" err="1"/>
              <a:t>tạo</a:t>
            </a:r>
            <a:r>
              <a:rPr lang="en-US" sz="2000" dirty="0"/>
              <a:t> </a:t>
            </a:r>
            <a:r>
              <a:rPr lang="en-US" sz="2000" dirty="0" err="1"/>
              <a:t>các</a:t>
            </a:r>
            <a:r>
              <a:rPr lang="en-US" sz="2000" dirty="0"/>
              <a:t> </a:t>
            </a:r>
            <a:r>
              <a:rPr lang="en-US" sz="2000" dirty="0" err="1"/>
              <a:t>khoản</a:t>
            </a:r>
            <a:r>
              <a:rPr lang="en-US" sz="2000" dirty="0"/>
              <a:t> </a:t>
            </a:r>
            <a:r>
              <a:rPr lang="en-US" sz="2000" dirty="0" err="1"/>
              <a:t>tiền</a:t>
            </a:r>
            <a:r>
              <a:rPr lang="en-US" sz="2000" dirty="0"/>
              <a:t> </a:t>
            </a:r>
            <a:r>
              <a:rPr lang="en-US" sz="2000" dirty="0" err="1"/>
              <a:t>thưởng</a:t>
            </a:r>
            <a:r>
              <a:rPr lang="en-US" sz="2000" dirty="0"/>
              <a:t> </a:t>
            </a:r>
            <a:r>
              <a:rPr lang="en-US" sz="2000" dirty="0" err="1"/>
              <a:t>thêm</a:t>
            </a:r>
            <a:r>
              <a:rPr lang="en-US" sz="2000" dirty="0"/>
              <a:t> </a:t>
            </a:r>
            <a:r>
              <a:rPr lang="en-US" sz="2000" dirty="0" err="1"/>
              <a:t>vào</a:t>
            </a:r>
            <a:r>
              <a:rPr lang="en-US" sz="2000" dirty="0"/>
              <a:t> </a:t>
            </a:r>
            <a:r>
              <a:rPr lang="en-US" sz="2000" dirty="0" err="1"/>
              <a:t>mùa</a:t>
            </a:r>
            <a:r>
              <a:rPr lang="en-US" sz="2000" dirty="0"/>
              <a:t> </a:t>
            </a:r>
            <a:r>
              <a:rPr lang="en-US" sz="2000" dirty="0" err="1"/>
              <a:t>cao</a:t>
            </a:r>
            <a:r>
              <a:rPr lang="en-US" sz="2000" dirty="0"/>
              <a:t> </a:t>
            </a:r>
            <a:r>
              <a:rPr lang="en-US" sz="2000" dirty="0" err="1"/>
              <a:t>điểm</a:t>
            </a:r>
            <a:r>
              <a:rPr lang="en-US" sz="2000" dirty="0"/>
              <a:t> </a:t>
            </a:r>
            <a:r>
              <a:rPr lang="en-US" sz="2000" dirty="0" err="1"/>
              <a:t>để</a:t>
            </a:r>
            <a:r>
              <a:rPr lang="en-US" sz="2000" dirty="0"/>
              <a:t> </a:t>
            </a:r>
            <a:r>
              <a:rPr lang="en-US" sz="2000" dirty="0" err="1"/>
              <a:t>giữ</a:t>
            </a:r>
            <a:r>
              <a:rPr lang="en-US" sz="2000" dirty="0"/>
              <a:t> </a:t>
            </a:r>
            <a:r>
              <a:rPr lang="en-US" sz="2000" dirty="0" err="1"/>
              <a:t>chân</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br>
              <a:rPr lang="en-US" sz="2000" dirty="0"/>
            </a:br>
            <a:br>
              <a:rPr lang="en-US" sz="2000" dirty="0"/>
            </a:br>
            <a:r>
              <a:rPr lang="en-US" sz="2000" dirty="0"/>
              <a:t>3. </a:t>
            </a:r>
            <a:r>
              <a:rPr lang="en-US" sz="2000" dirty="0" err="1"/>
              <a:t>Về</a:t>
            </a:r>
            <a:r>
              <a:rPr lang="en-US" sz="2000" dirty="0"/>
              <a:t> </a:t>
            </a:r>
            <a:r>
              <a:rPr lang="en-US" sz="2000" dirty="0" err="1"/>
              <a:t>tình</a:t>
            </a:r>
            <a:r>
              <a:rPr lang="en-US" sz="2000" dirty="0"/>
              <a:t> </a:t>
            </a:r>
            <a:r>
              <a:rPr lang="en-US" sz="2000" dirty="0" err="1"/>
              <a:t>trạng</a:t>
            </a:r>
            <a:r>
              <a:rPr lang="en-US" sz="2000" dirty="0"/>
              <a:t> </a:t>
            </a:r>
            <a:r>
              <a:rPr lang="en-US" sz="2000" dirty="0" err="1"/>
              <a:t>máy</a:t>
            </a:r>
            <a:r>
              <a:rPr lang="en-US" sz="2000" dirty="0"/>
              <a:t> </a:t>
            </a:r>
            <a:r>
              <a:rPr lang="en-US" sz="2000" dirty="0" err="1"/>
              <a:t>móc</a:t>
            </a:r>
            <a:r>
              <a:rPr lang="en-US" sz="2000" dirty="0"/>
              <a:t>:</a:t>
            </a:r>
            <a:br>
              <a:rPr lang="en-US" sz="2000" dirty="0"/>
            </a:br>
            <a:r>
              <a:rPr lang="en-US" sz="2000" dirty="0"/>
              <a:t>- </a:t>
            </a:r>
            <a:r>
              <a:rPr lang="en-US" sz="2000" dirty="0" err="1"/>
              <a:t>Cụm</a:t>
            </a:r>
            <a:r>
              <a:rPr lang="en-US" sz="2000" dirty="0"/>
              <a:t> </a:t>
            </a:r>
            <a:r>
              <a:rPr lang="en-US" sz="2000" dirty="0" err="1"/>
              <a:t>máy</a:t>
            </a:r>
            <a:r>
              <a:rPr lang="en-US" sz="2000" dirty="0"/>
              <a:t> SC </a:t>
            </a:r>
            <a:r>
              <a:rPr lang="en-US" sz="2000" dirty="0" err="1"/>
              <a:t>tốc</a:t>
            </a:r>
            <a:r>
              <a:rPr lang="en-US" sz="2000" dirty="0"/>
              <a:t> </a:t>
            </a:r>
            <a:r>
              <a:rPr lang="en-US" sz="2000" dirty="0" err="1"/>
              <a:t>độ</a:t>
            </a:r>
            <a:r>
              <a:rPr lang="en-US" sz="2000" dirty="0"/>
              <a:t> </a:t>
            </a:r>
            <a:r>
              <a:rPr lang="en-US" sz="2000" dirty="0" err="1"/>
              <a:t>cao</a:t>
            </a:r>
            <a:r>
              <a:rPr lang="en-US" sz="2000" dirty="0"/>
              <a:t> </a:t>
            </a:r>
            <a:r>
              <a:rPr lang="en-US" sz="2000" dirty="0" err="1"/>
              <a:t>nhưng</a:t>
            </a:r>
            <a:r>
              <a:rPr lang="en-US" sz="2000" dirty="0"/>
              <a:t> </a:t>
            </a:r>
            <a:r>
              <a:rPr lang="en-US" sz="2000" dirty="0" err="1"/>
              <a:t>có</a:t>
            </a:r>
            <a:r>
              <a:rPr lang="en-US" sz="2000" dirty="0"/>
              <a:t> xu </a:t>
            </a:r>
            <a:r>
              <a:rPr lang="en-US" sz="2000" dirty="0" err="1"/>
              <a:t>hướng</a:t>
            </a:r>
            <a:r>
              <a:rPr lang="en-US" sz="2000" dirty="0"/>
              <a:t> </a:t>
            </a:r>
            <a:r>
              <a:rPr lang="en-US" sz="2000" dirty="0" err="1"/>
              <a:t>hư</a:t>
            </a:r>
            <a:r>
              <a:rPr lang="en-US" sz="2000" dirty="0"/>
              <a:t> </a:t>
            </a:r>
            <a:r>
              <a:rPr lang="en-US" sz="2000" dirty="0" err="1"/>
              <a:t>hỏng</a:t>
            </a:r>
            <a:r>
              <a:rPr lang="en-US" sz="2000" dirty="0"/>
              <a:t> </a:t>
            </a:r>
            <a:r>
              <a:rPr lang="en-US" sz="2000" dirty="0" err="1"/>
              <a:t>nhiều</a:t>
            </a:r>
            <a:r>
              <a:rPr lang="en-US" sz="2000" dirty="0"/>
              <a:t> </a:t>
            </a:r>
            <a:r>
              <a:rPr lang="en-US" sz="2000" dirty="0" err="1"/>
              <a:t>từ</a:t>
            </a:r>
            <a:r>
              <a:rPr lang="en-US" sz="2000" dirty="0"/>
              <a:t> </a:t>
            </a:r>
            <a:r>
              <a:rPr lang="en-US" sz="2000" dirty="0" err="1"/>
              <a:t>tháng</a:t>
            </a:r>
            <a:r>
              <a:rPr lang="en-US" sz="2000" dirty="0"/>
              <a:t> 7 </a:t>
            </a:r>
            <a:r>
              <a:rPr lang="en-US" sz="2000" dirty="0" err="1"/>
              <a:t>tới</a:t>
            </a:r>
            <a:r>
              <a:rPr lang="en-US" sz="2000" dirty="0"/>
              <a:t> nay.</a:t>
            </a:r>
            <a:br>
              <a:rPr lang="en-US" sz="2000" dirty="0"/>
            </a:br>
            <a:r>
              <a:rPr lang="en-US" sz="2000" dirty="0"/>
              <a:t>=&gt; Xem </a:t>
            </a:r>
            <a:r>
              <a:rPr lang="en-US" sz="2000" dirty="0" err="1"/>
              <a:t>lại</a:t>
            </a:r>
            <a:r>
              <a:rPr lang="en-US" sz="2000" dirty="0"/>
              <a:t> </a:t>
            </a:r>
            <a:r>
              <a:rPr lang="en-US" sz="2000" dirty="0" err="1"/>
              <a:t>công</a:t>
            </a:r>
            <a:r>
              <a:rPr lang="en-US" sz="2000" dirty="0"/>
              <a:t> </a:t>
            </a:r>
            <a:r>
              <a:rPr lang="en-US" sz="2000" dirty="0" err="1"/>
              <a:t>tác</a:t>
            </a:r>
            <a:r>
              <a:rPr lang="en-US" sz="2000" dirty="0"/>
              <a:t> </a:t>
            </a:r>
            <a:r>
              <a:rPr lang="en-US" sz="2000" dirty="0" err="1"/>
              <a:t>bảo</a:t>
            </a:r>
            <a:r>
              <a:rPr lang="en-US" sz="2000" dirty="0"/>
              <a:t> </a:t>
            </a:r>
            <a:r>
              <a:rPr lang="en-US" sz="2000" dirty="0" err="1"/>
              <a:t>trì</a:t>
            </a:r>
            <a:r>
              <a:rPr lang="en-US" sz="2000" dirty="0"/>
              <a:t> </a:t>
            </a:r>
            <a:r>
              <a:rPr lang="en-US" sz="2000" dirty="0" err="1"/>
              <a:t>máy</a:t>
            </a:r>
            <a:r>
              <a:rPr lang="en-US" sz="2000" dirty="0"/>
              <a:t>, </a:t>
            </a:r>
            <a:r>
              <a:rPr lang="en-US" sz="2000" dirty="0" err="1"/>
              <a:t>có</a:t>
            </a:r>
            <a:r>
              <a:rPr lang="en-US" sz="2000" dirty="0"/>
              <a:t> </a:t>
            </a:r>
            <a:r>
              <a:rPr lang="en-US" sz="2000" dirty="0" err="1"/>
              <a:t>thể</a:t>
            </a:r>
            <a:r>
              <a:rPr lang="en-US" sz="2000" dirty="0"/>
              <a:t> </a:t>
            </a:r>
            <a:r>
              <a:rPr lang="en-US" sz="2000" dirty="0" err="1"/>
              <a:t>giảm</a:t>
            </a:r>
            <a:r>
              <a:rPr lang="en-US" sz="2000" dirty="0"/>
              <a:t> </a:t>
            </a:r>
            <a:r>
              <a:rPr lang="en-US" sz="2000" dirty="0" err="1"/>
              <a:t>tốc</a:t>
            </a:r>
            <a:r>
              <a:rPr lang="en-US" sz="2000" dirty="0"/>
              <a:t> </a:t>
            </a:r>
            <a:r>
              <a:rPr lang="en-US" sz="2000" dirty="0" err="1"/>
              <a:t>độ</a:t>
            </a:r>
            <a:r>
              <a:rPr lang="en-US" sz="2000" dirty="0"/>
              <a:t> </a:t>
            </a:r>
            <a:r>
              <a:rPr lang="en-US" sz="2000" dirty="0" err="1"/>
              <a:t>chạy</a:t>
            </a:r>
            <a:r>
              <a:rPr lang="en-US" sz="2000" dirty="0"/>
              <a:t> </a:t>
            </a:r>
            <a:r>
              <a:rPr lang="en-US" sz="2000" dirty="0" err="1"/>
              <a:t>máy</a:t>
            </a:r>
            <a:r>
              <a:rPr lang="en-US" sz="2000" dirty="0"/>
              <a:t>.</a:t>
            </a:r>
            <a:br>
              <a:rPr lang="en-US" sz="2000" dirty="0"/>
            </a:br>
            <a:r>
              <a:rPr lang="en-US" sz="2000" dirty="0"/>
              <a:t>- </a:t>
            </a:r>
            <a:r>
              <a:rPr lang="en-US" sz="2000" dirty="0" err="1"/>
              <a:t>Cụm</a:t>
            </a:r>
            <a:r>
              <a:rPr lang="en-US" sz="2000" dirty="0"/>
              <a:t> </a:t>
            </a:r>
            <a:r>
              <a:rPr lang="en-US" sz="2000" dirty="0" err="1"/>
              <a:t>máy</a:t>
            </a:r>
            <a:r>
              <a:rPr lang="en-US" sz="2000" dirty="0"/>
              <a:t> CT </a:t>
            </a:r>
            <a:r>
              <a:rPr lang="en-US" sz="2000" dirty="0" err="1"/>
              <a:t>được</a:t>
            </a:r>
            <a:r>
              <a:rPr lang="en-US" sz="2000" dirty="0"/>
              <a:t> </a:t>
            </a:r>
            <a:r>
              <a:rPr lang="en-US" sz="2000" dirty="0" err="1"/>
              <a:t>điều</a:t>
            </a:r>
            <a:r>
              <a:rPr lang="en-US" sz="2000" dirty="0"/>
              <a:t> </a:t>
            </a:r>
            <a:r>
              <a:rPr lang="en-US" sz="2000" dirty="0" err="1"/>
              <a:t>chỉnh</a:t>
            </a:r>
            <a:r>
              <a:rPr lang="en-US" sz="2000" dirty="0"/>
              <a:t> </a:t>
            </a:r>
            <a:r>
              <a:rPr lang="en-US" sz="2000" dirty="0" err="1"/>
              <a:t>tăng</a:t>
            </a:r>
            <a:r>
              <a:rPr lang="en-US" sz="2000" dirty="0"/>
              <a:t> </a:t>
            </a:r>
            <a:r>
              <a:rPr lang="en-US" sz="2000" dirty="0" err="1"/>
              <a:t>tốc</a:t>
            </a:r>
            <a:r>
              <a:rPr lang="en-US" sz="2000" dirty="0"/>
              <a:t> </a:t>
            </a:r>
            <a:r>
              <a:rPr lang="en-US" sz="2000" dirty="0" err="1"/>
              <a:t>độ</a:t>
            </a:r>
            <a:r>
              <a:rPr lang="en-US" sz="2000" dirty="0"/>
              <a:t> </a:t>
            </a:r>
            <a:r>
              <a:rPr lang="en-US" sz="2000" dirty="0" err="1"/>
              <a:t>từ</a:t>
            </a:r>
            <a:r>
              <a:rPr lang="en-US" sz="2000" dirty="0"/>
              <a:t> </a:t>
            </a:r>
            <a:r>
              <a:rPr lang="en-US" sz="2000" dirty="0" err="1"/>
              <a:t>tháng</a:t>
            </a:r>
            <a:r>
              <a:rPr lang="en-US" sz="2000" dirty="0"/>
              <a:t> 9, </a:t>
            </a:r>
            <a:r>
              <a:rPr lang="en-US" sz="2000" dirty="0" err="1"/>
              <a:t>nhưng</a:t>
            </a:r>
            <a:r>
              <a:rPr lang="en-US" sz="2000" dirty="0"/>
              <a:t> </a:t>
            </a:r>
            <a:r>
              <a:rPr lang="en-US" sz="2000" dirty="0" err="1"/>
              <a:t>thời</a:t>
            </a:r>
            <a:r>
              <a:rPr lang="en-US" sz="2000" dirty="0"/>
              <a:t> </a:t>
            </a:r>
            <a:r>
              <a:rPr lang="en-US" sz="2000" dirty="0" err="1"/>
              <a:t>gian</a:t>
            </a:r>
            <a:r>
              <a:rPr lang="en-US" sz="2000" dirty="0"/>
              <a:t> </a:t>
            </a:r>
            <a:r>
              <a:rPr lang="en-US" sz="2000" dirty="0" err="1"/>
              <a:t>ngưng</a:t>
            </a:r>
            <a:r>
              <a:rPr lang="en-US" sz="2000" dirty="0"/>
              <a:t> </a:t>
            </a:r>
            <a:r>
              <a:rPr lang="en-US" sz="2000" dirty="0" err="1"/>
              <a:t>máy</a:t>
            </a:r>
            <a:r>
              <a:rPr lang="en-US" sz="2000" dirty="0"/>
              <a:t> </a:t>
            </a:r>
            <a:r>
              <a:rPr lang="en-US" sz="2000" dirty="0" err="1"/>
              <a:t>cũng</a:t>
            </a:r>
            <a:r>
              <a:rPr lang="en-US" sz="2000" dirty="0"/>
              <a:t> </a:t>
            </a:r>
            <a:r>
              <a:rPr lang="en-US" sz="2000" dirty="0" err="1"/>
              <a:t>nhiều</a:t>
            </a:r>
            <a:r>
              <a:rPr lang="en-US" sz="2000" dirty="0"/>
              <a:t> </a:t>
            </a:r>
            <a:r>
              <a:rPr lang="en-US" sz="2000" dirty="0" err="1"/>
              <a:t>hơn</a:t>
            </a:r>
            <a:r>
              <a:rPr lang="en-US" sz="2000" dirty="0"/>
              <a:t>.</a:t>
            </a:r>
            <a:br>
              <a:rPr lang="en-US" sz="2000" dirty="0"/>
            </a:br>
            <a:r>
              <a:rPr lang="en-US" sz="2000" dirty="0"/>
              <a:t>=&gt; Xem </a:t>
            </a:r>
            <a:r>
              <a:rPr lang="en-US" sz="2000" dirty="0" err="1"/>
              <a:t>xét</a:t>
            </a:r>
            <a:r>
              <a:rPr lang="en-US" sz="2000" dirty="0"/>
              <a:t> </a:t>
            </a:r>
            <a:r>
              <a:rPr lang="en-US" sz="2000" dirty="0" err="1"/>
              <a:t>giảm</a:t>
            </a:r>
            <a:r>
              <a:rPr lang="en-US" sz="2000" dirty="0"/>
              <a:t> </a:t>
            </a:r>
            <a:r>
              <a:rPr lang="en-US" sz="2000" dirty="0" err="1"/>
              <a:t>tốc</a:t>
            </a:r>
            <a:r>
              <a:rPr lang="en-US" sz="2000" dirty="0"/>
              <a:t> </a:t>
            </a:r>
            <a:r>
              <a:rPr lang="en-US" sz="2000" dirty="0" err="1"/>
              <a:t>độ</a:t>
            </a:r>
            <a:r>
              <a:rPr lang="en-US" sz="2000" dirty="0"/>
              <a:t> </a:t>
            </a:r>
            <a:r>
              <a:rPr lang="en-US" sz="2000" dirty="0" err="1"/>
              <a:t>chạy</a:t>
            </a:r>
            <a:r>
              <a:rPr lang="en-US" sz="2000" dirty="0"/>
              <a:t> </a:t>
            </a:r>
            <a:r>
              <a:rPr lang="en-US" sz="2000" dirty="0" err="1"/>
              <a:t>lại</a:t>
            </a:r>
            <a:r>
              <a:rPr lang="en-US" sz="2000" dirty="0"/>
              <a:t> </a:t>
            </a:r>
            <a:r>
              <a:rPr lang="en-US" sz="2000" dirty="0" err="1"/>
              <a:t>để</a:t>
            </a:r>
            <a:r>
              <a:rPr lang="en-US" sz="2000" dirty="0"/>
              <a:t> </a:t>
            </a:r>
            <a:r>
              <a:rPr lang="en-US" sz="2000" dirty="0" err="1"/>
              <a:t>máy</a:t>
            </a:r>
            <a:r>
              <a:rPr lang="en-US" sz="2000" dirty="0"/>
              <a:t> </a:t>
            </a:r>
            <a:r>
              <a:rPr lang="en-US" sz="2000" dirty="0" err="1"/>
              <a:t>ổn</a:t>
            </a:r>
            <a:r>
              <a:rPr lang="en-US" sz="2000" dirty="0"/>
              <a:t> </a:t>
            </a:r>
            <a:r>
              <a:rPr lang="en-US" sz="2000" dirty="0" err="1"/>
              <a:t>định</a:t>
            </a:r>
            <a:r>
              <a:rPr lang="en-US" sz="2000" dirty="0"/>
              <a:t>, </a:t>
            </a:r>
            <a:r>
              <a:rPr lang="en-US" sz="2000" dirty="0" err="1"/>
              <a:t>nghiên</a:t>
            </a:r>
            <a:r>
              <a:rPr lang="en-US" sz="2000" dirty="0"/>
              <a:t> </a:t>
            </a:r>
            <a:r>
              <a:rPr lang="en-US" sz="2000" dirty="0" err="1"/>
              <a:t>cứu</a:t>
            </a:r>
            <a:r>
              <a:rPr lang="en-US" sz="2000" dirty="0"/>
              <a:t> </a:t>
            </a:r>
            <a:r>
              <a:rPr lang="en-US" sz="2000" dirty="0" err="1"/>
              <a:t>sử</a:t>
            </a:r>
            <a:r>
              <a:rPr lang="en-US" sz="2000" dirty="0"/>
              <a:t> </a:t>
            </a:r>
            <a:r>
              <a:rPr lang="en-US" sz="2000" dirty="0" err="1"/>
              <a:t>dụng</a:t>
            </a:r>
            <a:r>
              <a:rPr lang="en-US" sz="2000" dirty="0"/>
              <a:t> </a:t>
            </a:r>
            <a:r>
              <a:rPr lang="en-US" sz="2000" dirty="0" err="1"/>
              <a:t>các</a:t>
            </a:r>
            <a:r>
              <a:rPr lang="en-US" sz="2000" dirty="0"/>
              <a:t> </a:t>
            </a:r>
            <a:r>
              <a:rPr lang="en-US" sz="2000" dirty="0" err="1"/>
              <a:t>máy</a:t>
            </a:r>
            <a:r>
              <a:rPr lang="en-US" sz="2000" dirty="0"/>
              <a:t> PG </a:t>
            </a:r>
            <a:r>
              <a:rPr lang="en-US" sz="2000" dirty="0" err="1"/>
              <a:t>để</a:t>
            </a:r>
            <a:r>
              <a:rPr lang="en-US" sz="2000" dirty="0"/>
              <a:t> </a:t>
            </a:r>
            <a:r>
              <a:rPr lang="en-US" sz="2000" dirty="0" err="1"/>
              <a:t>chạy</a:t>
            </a:r>
            <a:r>
              <a:rPr lang="en-US" sz="2000" dirty="0"/>
              <a:t> </a:t>
            </a:r>
            <a:r>
              <a:rPr lang="en-US" sz="2000" dirty="0" err="1"/>
              <a:t>phụ</a:t>
            </a:r>
            <a:r>
              <a:rPr lang="en-US" sz="2000" dirty="0"/>
              <a:t> </a:t>
            </a:r>
            <a:r>
              <a:rPr lang="en-US" sz="2000" dirty="0" err="1"/>
              <a:t>các</a:t>
            </a:r>
            <a:r>
              <a:rPr lang="en-US" sz="2000" dirty="0"/>
              <a:t> </a:t>
            </a:r>
            <a:r>
              <a:rPr lang="en-US" sz="2000" dirty="0" err="1"/>
              <a:t>máy</a:t>
            </a:r>
            <a:r>
              <a:rPr lang="en-US" sz="2000" dirty="0"/>
              <a:t> </a:t>
            </a:r>
            <a:r>
              <a:rPr lang="en-US" sz="2000" dirty="0" err="1"/>
              <a:t>chính</a:t>
            </a:r>
            <a:r>
              <a:rPr lang="en-US" sz="2000" dirty="0"/>
              <a:t>.</a:t>
            </a:r>
            <a:br>
              <a:rPr lang="en-US" sz="2000" dirty="0"/>
            </a:br>
            <a:br>
              <a:rPr lang="en-US" sz="2000" dirty="0"/>
            </a:br>
            <a:r>
              <a:rPr lang="en-US" sz="2000" dirty="0"/>
              <a:t>4. </a:t>
            </a:r>
            <a:r>
              <a:rPr lang="en-US" sz="2000" dirty="0" err="1"/>
              <a:t>Chất</a:t>
            </a:r>
            <a:r>
              <a:rPr lang="en-US" sz="2000" dirty="0"/>
              <a:t> </a:t>
            </a:r>
            <a:r>
              <a:rPr lang="en-US" sz="2000" dirty="0" err="1"/>
              <a:t>lượng</a:t>
            </a:r>
            <a:r>
              <a:rPr lang="en-US" sz="2000" dirty="0"/>
              <a:t> </a:t>
            </a:r>
            <a:r>
              <a:rPr lang="en-US" sz="2000" dirty="0" err="1"/>
              <a:t>sản</a:t>
            </a:r>
            <a:r>
              <a:rPr lang="en-US" sz="2000" dirty="0"/>
              <a:t> </a:t>
            </a:r>
            <a:r>
              <a:rPr lang="en-US" sz="2000" dirty="0" err="1"/>
              <a:t>phẩm</a:t>
            </a:r>
            <a:r>
              <a:rPr lang="en-US" sz="2000" dirty="0"/>
              <a:t> ca </a:t>
            </a:r>
            <a:r>
              <a:rPr lang="en-US" sz="2000" dirty="0" err="1"/>
              <a:t>đêm</a:t>
            </a:r>
            <a:r>
              <a:rPr lang="en-US" sz="2000" dirty="0"/>
              <a:t> </a:t>
            </a:r>
            <a:r>
              <a:rPr lang="en-US" sz="2000" dirty="0" err="1"/>
              <a:t>tốt</a:t>
            </a:r>
            <a:r>
              <a:rPr lang="en-US" sz="2000" dirty="0"/>
              <a:t> </a:t>
            </a:r>
            <a:r>
              <a:rPr lang="en-US" sz="2000" dirty="0" err="1"/>
              <a:t>hơn</a:t>
            </a:r>
            <a:r>
              <a:rPr lang="en-US" sz="2000" dirty="0"/>
              <a:t> ca </a:t>
            </a:r>
            <a:r>
              <a:rPr lang="en-US" sz="2000" dirty="0" err="1"/>
              <a:t>ngày</a:t>
            </a:r>
            <a:r>
              <a:rPr lang="en-US" sz="2000" dirty="0"/>
              <a:t> (ở </a:t>
            </a:r>
            <a:r>
              <a:rPr lang="en-US" sz="2000" dirty="0" err="1"/>
              <a:t>cụm</a:t>
            </a:r>
            <a:r>
              <a:rPr lang="en-US" sz="2000" dirty="0"/>
              <a:t> </a:t>
            </a:r>
            <a:r>
              <a:rPr lang="en-US" sz="2000" dirty="0" err="1"/>
              <a:t>máy</a:t>
            </a:r>
            <a:r>
              <a:rPr lang="en-US" sz="2000" dirty="0"/>
              <a:t> </a:t>
            </a:r>
            <a:r>
              <a:rPr lang="en-US" sz="2000" dirty="0" err="1"/>
              <a:t>có</a:t>
            </a:r>
            <a:r>
              <a:rPr lang="en-US" sz="2000" dirty="0"/>
              <a:t> </a:t>
            </a:r>
            <a:r>
              <a:rPr lang="en-US" sz="2000" dirty="0" err="1"/>
              <a:t>công</a:t>
            </a:r>
            <a:r>
              <a:rPr lang="en-US" sz="2000" dirty="0"/>
              <a:t> </a:t>
            </a:r>
            <a:r>
              <a:rPr lang="en-US" sz="2000" dirty="0" err="1"/>
              <a:t>nhân</a:t>
            </a:r>
            <a:r>
              <a:rPr lang="en-US" sz="2000" dirty="0"/>
              <a:t> </a:t>
            </a:r>
            <a:r>
              <a:rPr lang="en-US" sz="2000" dirty="0" err="1"/>
              <a:t>thời</a:t>
            </a:r>
            <a:r>
              <a:rPr lang="en-US" sz="2000" dirty="0"/>
              <a:t> </a:t>
            </a:r>
            <a:r>
              <a:rPr lang="en-US" sz="2000" dirty="0" err="1"/>
              <a:t>vụ</a:t>
            </a:r>
            <a:r>
              <a:rPr lang="en-US" sz="2000" dirty="0"/>
              <a:t>):</a:t>
            </a:r>
            <a:br>
              <a:rPr lang="en-US" sz="2000" dirty="0"/>
            </a:br>
            <a:r>
              <a:rPr lang="en-US" sz="2000" dirty="0"/>
              <a:t>=&gt; Xem </a:t>
            </a:r>
            <a:r>
              <a:rPr lang="en-US" sz="2000" dirty="0" err="1"/>
              <a:t>lại</a:t>
            </a:r>
            <a:r>
              <a:rPr lang="en-US" sz="2000" dirty="0"/>
              <a:t> </a:t>
            </a:r>
            <a:r>
              <a:rPr lang="en-US" sz="2000" dirty="0" err="1"/>
              <a:t>các</a:t>
            </a:r>
            <a:r>
              <a:rPr lang="en-US" sz="2000" dirty="0"/>
              <a:t> </a:t>
            </a:r>
            <a:r>
              <a:rPr lang="en-US" sz="2000" dirty="0" err="1"/>
              <a:t>công</a:t>
            </a:r>
            <a:r>
              <a:rPr lang="en-US" sz="2000" dirty="0"/>
              <a:t> ty </a:t>
            </a:r>
            <a:r>
              <a:rPr lang="en-US" sz="2000" dirty="0" err="1"/>
              <a:t>cung</a:t>
            </a:r>
            <a:r>
              <a:rPr lang="en-US" sz="2000" dirty="0"/>
              <a:t> </a:t>
            </a:r>
            <a:r>
              <a:rPr lang="en-US" sz="2000" dirty="0" err="1"/>
              <a:t>cấp</a:t>
            </a:r>
            <a:r>
              <a:rPr lang="en-US" sz="2000" dirty="0"/>
              <a:t> </a:t>
            </a:r>
            <a:r>
              <a:rPr lang="en-US" sz="2000" dirty="0" err="1"/>
              <a:t>lao</a:t>
            </a:r>
            <a:r>
              <a:rPr lang="en-US" sz="2000" dirty="0"/>
              <a:t> </a:t>
            </a:r>
            <a:r>
              <a:rPr lang="en-US" sz="2000" dirty="0" err="1"/>
              <a:t>động</a:t>
            </a:r>
            <a:r>
              <a:rPr lang="en-US" sz="2000" dirty="0"/>
              <a:t> </a:t>
            </a:r>
            <a:r>
              <a:rPr lang="en-US" sz="2000" dirty="0" err="1"/>
              <a:t>thời</a:t>
            </a:r>
            <a:r>
              <a:rPr lang="en-US" sz="2000" dirty="0"/>
              <a:t> </a:t>
            </a:r>
            <a:r>
              <a:rPr lang="en-US" sz="2000" dirty="0" err="1"/>
              <a:t>vụ</a:t>
            </a:r>
            <a:r>
              <a:rPr lang="en-US" sz="2000" dirty="0"/>
              <a:t>, </a:t>
            </a:r>
            <a:r>
              <a:rPr lang="en-US" sz="2000" dirty="0" err="1"/>
              <a:t>xem</a:t>
            </a:r>
            <a:r>
              <a:rPr lang="en-US" sz="2000" dirty="0"/>
              <a:t> </a:t>
            </a:r>
            <a:r>
              <a:rPr lang="en-US" sz="2000" dirty="0" err="1"/>
              <a:t>công</a:t>
            </a:r>
            <a:r>
              <a:rPr lang="en-US" sz="2000" dirty="0"/>
              <a:t> </a:t>
            </a:r>
            <a:r>
              <a:rPr lang="en-US" sz="2000" dirty="0" err="1"/>
              <a:t>nhân</a:t>
            </a:r>
            <a:r>
              <a:rPr lang="en-US" sz="2000" dirty="0"/>
              <a:t> </a:t>
            </a:r>
            <a:r>
              <a:rPr lang="en-US" sz="2000" dirty="0" err="1"/>
              <a:t>thời</a:t>
            </a:r>
            <a:r>
              <a:rPr lang="en-US" sz="2000" dirty="0"/>
              <a:t> </a:t>
            </a:r>
            <a:r>
              <a:rPr lang="en-US" sz="2000" dirty="0" err="1"/>
              <a:t>vụ</a:t>
            </a:r>
            <a:r>
              <a:rPr lang="en-US" sz="2000" dirty="0"/>
              <a:t> </a:t>
            </a:r>
            <a:r>
              <a:rPr lang="en-US" sz="2000" dirty="0" err="1"/>
              <a:t>thuộc</a:t>
            </a:r>
            <a:r>
              <a:rPr lang="en-US" sz="2000" dirty="0"/>
              <a:t> </a:t>
            </a:r>
            <a:r>
              <a:rPr lang="en-US" sz="2000" dirty="0" err="1"/>
              <a:t>công</a:t>
            </a:r>
            <a:r>
              <a:rPr lang="en-US" sz="2000" dirty="0"/>
              <a:t> ty </a:t>
            </a:r>
            <a:r>
              <a:rPr lang="en-US" sz="2000" dirty="0" err="1"/>
              <a:t>nào</a:t>
            </a:r>
            <a:r>
              <a:rPr lang="en-US" sz="2000" dirty="0"/>
              <a:t> </a:t>
            </a:r>
            <a:r>
              <a:rPr lang="en-US" sz="2000" dirty="0" err="1"/>
              <a:t>có</a:t>
            </a:r>
            <a:r>
              <a:rPr lang="en-US" sz="2000" dirty="0"/>
              <a:t> </a:t>
            </a:r>
            <a:r>
              <a:rPr lang="en-US" sz="2000" dirty="0" err="1"/>
              <a:t>hiệu</a:t>
            </a:r>
            <a:r>
              <a:rPr lang="en-US" sz="2000" dirty="0"/>
              <a:t> </a:t>
            </a:r>
            <a:r>
              <a:rPr lang="en-US" sz="2000" dirty="0" err="1"/>
              <a:t>quả</a:t>
            </a:r>
            <a:r>
              <a:rPr lang="en-US" sz="2000" dirty="0"/>
              <a:t> </a:t>
            </a:r>
            <a:r>
              <a:rPr lang="en-US" sz="2000" dirty="0" err="1"/>
              <a:t>công</a:t>
            </a:r>
            <a:r>
              <a:rPr lang="en-US" sz="2000" dirty="0"/>
              <a:t> </a:t>
            </a:r>
            <a:r>
              <a:rPr lang="en-US" sz="2000" dirty="0" err="1"/>
              <a:t>việc</a:t>
            </a:r>
            <a:r>
              <a:rPr lang="en-US" sz="2000" dirty="0"/>
              <a:t> </a:t>
            </a:r>
            <a:r>
              <a:rPr lang="en-US" sz="2000" dirty="0" err="1"/>
              <a:t>tốt</a:t>
            </a:r>
            <a:r>
              <a:rPr lang="en-US" sz="2000" dirty="0"/>
              <a:t> </a:t>
            </a:r>
            <a:r>
              <a:rPr lang="en-US" sz="2000" dirty="0" err="1"/>
              <a:t>nhất</a:t>
            </a:r>
            <a:r>
              <a:rPr lang="en-US" sz="2000" dirty="0"/>
              <a:t>.</a:t>
            </a:r>
            <a:endParaRPr lang="en-US" sz="2000" dirty="0">
              <a:solidFill>
                <a:srgbClr val="FF0000"/>
              </a:solidFill>
            </a:endParaRPr>
          </a:p>
        </p:txBody>
      </p:sp>
    </p:spTree>
    <p:extLst>
      <p:ext uri="{BB962C8B-B14F-4D97-AF65-F5344CB8AC3E}">
        <p14:creationId xmlns:p14="http://schemas.microsoft.com/office/powerpoint/2010/main" val="1557511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5F14-E08C-D2E8-3BB7-6AF33D9BDDB9}"/>
              </a:ext>
            </a:extLst>
          </p:cNvPr>
          <p:cNvSpPr>
            <a:spLocks noGrp="1"/>
          </p:cNvSpPr>
          <p:nvPr>
            <p:ph type="title"/>
          </p:nvPr>
        </p:nvSpPr>
        <p:spPr>
          <a:xfrm>
            <a:off x="1027386" y="1269015"/>
            <a:ext cx="10515600" cy="2893082"/>
          </a:xfrm>
        </p:spPr>
        <p:txBody>
          <a:bodyPr>
            <a:normAutofit fontScale="90000"/>
          </a:bodyPr>
          <a:lstStyle/>
          <a:p>
            <a:r>
              <a:rPr lang="en-US" sz="4000" dirty="0" err="1">
                <a:solidFill>
                  <a:srgbClr val="FF0000"/>
                </a:solidFill>
              </a:rPr>
              <a:t>Mở</a:t>
            </a:r>
            <a:r>
              <a:rPr lang="en-US" sz="4000" dirty="0">
                <a:solidFill>
                  <a:srgbClr val="FF0000"/>
                </a:solidFill>
              </a:rPr>
              <a:t> </a:t>
            </a:r>
            <a:r>
              <a:rPr lang="en-US" sz="4000" dirty="0" err="1">
                <a:solidFill>
                  <a:srgbClr val="FF0000"/>
                </a:solidFill>
              </a:rPr>
              <a:t>rộng</a:t>
            </a:r>
            <a:r>
              <a:rPr lang="en-US" sz="4000" dirty="0">
                <a:solidFill>
                  <a:srgbClr val="FF0000"/>
                </a:solidFill>
              </a:rPr>
              <a:t> </a:t>
            </a:r>
            <a:r>
              <a:rPr lang="en-US" sz="4000" dirty="0" err="1">
                <a:solidFill>
                  <a:srgbClr val="FF0000"/>
                </a:solidFill>
              </a:rPr>
              <a:t>phân</a:t>
            </a:r>
            <a:r>
              <a:rPr lang="en-US" sz="4000" dirty="0">
                <a:solidFill>
                  <a:srgbClr val="FF0000"/>
                </a:solidFill>
              </a:rPr>
              <a:t> </a:t>
            </a:r>
            <a:r>
              <a:rPr lang="en-US" sz="4000" dirty="0" err="1">
                <a:solidFill>
                  <a:srgbClr val="FF0000"/>
                </a:solidFill>
              </a:rPr>
              <a:t>tích</a:t>
            </a:r>
            <a:r>
              <a:rPr lang="en-US" sz="4000" dirty="0">
                <a:solidFill>
                  <a:srgbClr val="FF0000"/>
                </a:solidFill>
              </a:rPr>
              <a:t>:</a:t>
            </a:r>
            <a:br>
              <a:rPr lang="en-US" sz="4000" dirty="0">
                <a:solidFill>
                  <a:srgbClr val="FF0000"/>
                </a:solidFill>
              </a:rPr>
            </a:br>
            <a:br>
              <a:rPr lang="en-US" dirty="0">
                <a:solidFill>
                  <a:srgbClr val="FF0000"/>
                </a:solidFill>
              </a:rPr>
            </a:br>
            <a:r>
              <a:rPr lang="en-US" sz="2800" dirty="0"/>
              <a:t>- </a:t>
            </a:r>
            <a:r>
              <a:rPr lang="en-US" sz="2800" dirty="0" err="1"/>
              <a:t>Phân</a:t>
            </a:r>
            <a:r>
              <a:rPr lang="en-US" sz="2800" dirty="0"/>
              <a:t> </a:t>
            </a:r>
            <a:r>
              <a:rPr lang="en-US" sz="2800" dirty="0" err="1"/>
              <a:t>tích</a:t>
            </a:r>
            <a:r>
              <a:rPr lang="en-US" sz="2800" dirty="0"/>
              <a:t> </a:t>
            </a:r>
            <a:r>
              <a:rPr lang="en-US" sz="2800" dirty="0" err="1"/>
              <a:t>sự</a:t>
            </a:r>
            <a:r>
              <a:rPr lang="en-US" sz="2800" dirty="0"/>
              <a:t> </a:t>
            </a:r>
            <a:r>
              <a:rPr lang="en-US" sz="2800" dirty="0" err="1"/>
              <a:t>tương</a:t>
            </a:r>
            <a:r>
              <a:rPr lang="en-US" sz="2800" dirty="0"/>
              <a:t> </a:t>
            </a:r>
            <a:r>
              <a:rPr lang="en-US" sz="2800" dirty="0" err="1"/>
              <a:t>quan</a:t>
            </a:r>
            <a:r>
              <a:rPr lang="en-US" sz="2800" dirty="0"/>
              <a:t> </a:t>
            </a:r>
            <a:r>
              <a:rPr lang="en-US" sz="2800" dirty="0" err="1"/>
              <a:t>giữa</a:t>
            </a:r>
            <a:r>
              <a:rPr lang="en-US" sz="2800" dirty="0"/>
              <a:t> </a:t>
            </a:r>
            <a:r>
              <a:rPr lang="en-US" sz="2800" dirty="0" err="1"/>
              <a:t>các</a:t>
            </a:r>
            <a:r>
              <a:rPr lang="en-US" sz="2800" dirty="0"/>
              <a:t> </a:t>
            </a:r>
            <a:r>
              <a:rPr lang="en-US" sz="2800" dirty="0" err="1"/>
              <a:t>yếu</a:t>
            </a:r>
            <a:r>
              <a:rPr lang="en-US" sz="2800" dirty="0"/>
              <a:t> </a:t>
            </a:r>
            <a:r>
              <a:rPr lang="en-US" sz="2800" dirty="0" err="1"/>
              <a:t>tố</a:t>
            </a:r>
            <a:r>
              <a:rPr lang="en-US" sz="2800" dirty="0"/>
              <a:t>: </a:t>
            </a:r>
            <a:r>
              <a:rPr lang="en-US" sz="2800" dirty="0" err="1"/>
              <a:t>Thời</a:t>
            </a:r>
            <a:r>
              <a:rPr lang="en-US" sz="2800" dirty="0"/>
              <a:t> </a:t>
            </a:r>
            <a:r>
              <a:rPr lang="en-US" sz="2800" dirty="0" err="1"/>
              <a:t>gian</a:t>
            </a:r>
            <a:r>
              <a:rPr lang="en-US" sz="2800" dirty="0"/>
              <a:t> </a:t>
            </a:r>
            <a:r>
              <a:rPr lang="en-US" sz="2800" dirty="0" err="1"/>
              <a:t>ngưng</a:t>
            </a:r>
            <a:r>
              <a:rPr lang="en-US" sz="2800" dirty="0"/>
              <a:t> </a:t>
            </a:r>
            <a:r>
              <a:rPr lang="en-US" sz="2800" dirty="0" err="1"/>
              <a:t>máy</a:t>
            </a:r>
            <a:r>
              <a:rPr lang="en-US" sz="2800" dirty="0"/>
              <a:t>, </a:t>
            </a:r>
            <a:r>
              <a:rPr lang="en-US" sz="2800" dirty="0" err="1"/>
              <a:t>Tốc</a:t>
            </a:r>
            <a:r>
              <a:rPr lang="en-US" sz="2800" dirty="0"/>
              <a:t> </a:t>
            </a:r>
            <a:r>
              <a:rPr lang="en-US" sz="2800" dirty="0" err="1"/>
              <a:t>độ</a:t>
            </a:r>
            <a:r>
              <a:rPr lang="en-US" sz="2800" dirty="0"/>
              <a:t> </a:t>
            </a:r>
            <a:r>
              <a:rPr lang="en-US" sz="2800" dirty="0" err="1"/>
              <a:t>chạy</a:t>
            </a:r>
            <a:r>
              <a:rPr lang="en-US" sz="2800" dirty="0"/>
              <a:t> </a:t>
            </a:r>
            <a:r>
              <a:rPr lang="en-US" sz="2800" dirty="0" err="1"/>
              <a:t>máy</a:t>
            </a:r>
            <a:r>
              <a:rPr lang="en-US" sz="2800" dirty="0"/>
              <a:t> </a:t>
            </a:r>
            <a:r>
              <a:rPr lang="en-US" sz="2800" dirty="0" err="1"/>
              <a:t>và</a:t>
            </a:r>
            <a:r>
              <a:rPr lang="en-US" sz="2800" dirty="0"/>
              <a:t> </a:t>
            </a:r>
            <a:r>
              <a:rPr lang="en-US" sz="2800" dirty="0" err="1"/>
              <a:t>Số</a:t>
            </a:r>
            <a:r>
              <a:rPr lang="en-US" sz="2800" dirty="0"/>
              <a:t> </a:t>
            </a:r>
            <a:r>
              <a:rPr lang="en-US" sz="2800" dirty="0" err="1"/>
              <a:t>lượng</a:t>
            </a:r>
            <a:r>
              <a:rPr lang="en-US" sz="2800" dirty="0"/>
              <a:t> </a:t>
            </a:r>
            <a:r>
              <a:rPr lang="en-US" sz="2800" dirty="0" err="1"/>
              <a:t>sản</a:t>
            </a:r>
            <a:r>
              <a:rPr lang="en-US" sz="2800" dirty="0"/>
              <a:t> </a:t>
            </a:r>
            <a:r>
              <a:rPr lang="en-US" sz="2800" dirty="0" err="1"/>
              <a:t>phẩm</a:t>
            </a:r>
            <a:r>
              <a:rPr lang="en-US" sz="2800" dirty="0"/>
              <a:t> </a:t>
            </a:r>
            <a:r>
              <a:rPr lang="en-US" sz="2800" dirty="0" err="1"/>
              <a:t>không</a:t>
            </a:r>
            <a:r>
              <a:rPr lang="en-US" sz="2800" dirty="0"/>
              <a:t> </a:t>
            </a:r>
            <a:r>
              <a:rPr lang="en-US" sz="2800" dirty="0" err="1"/>
              <a:t>đạt</a:t>
            </a:r>
            <a:r>
              <a:rPr lang="en-US" sz="2800" dirty="0"/>
              <a:t> (</a:t>
            </a:r>
            <a:r>
              <a:rPr lang="en-US" sz="2800" dirty="0" err="1"/>
              <a:t>nếu</a:t>
            </a:r>
            <a:r>
              <a:rPr lang="en-US" sz="2800" dirty="0"/>
              <a:t> </a:t>
            </a:r>
            <a:r>
              <a:rPr lang="en-US" sz="2800" dirty="0" err="1"/>
              <a:t>có</a:t>
            </a:r>
            <a:r>
              <a:rPr lang="en-US" sz="2800" dirty="0"/>
              <a:t>).</a:t>
            </a:r>
            <a:br>
              <a:rPr lang="en-US" sz="2800" dirty="0"/>
            </a:br>
            <a:r>
              <a:rPr lang="en-US" sz="2800" dirty="0"/>
              <a:t> </a:t>
            </a:r>
            <a:br>
              <a:rPr lang="en-US" sz="2800" dirty="0"/>
            </a:br>
            <a:r>
              <a:rPr lang="en-US" sz="2800" dirty="0"/>
              <a:t>=&gt; </a:t>
            </a:r>
            <a:r>
              <a:rPr lang="en-US" sz="2800" dirty="0" err="1"/>
              <a:t>để</a:t>
            </a:r>
            <a:r>
              <a:rPr lang="en-US" sz="2800" dirty="0"/>
              <a:t> </a:t>
            </a:r>
            <a:r>
              <a:rPr lang="en-US" sz="2800" dirty="0" err="1"/>
              <a:t>tìm</a:t>
            </a:r>
            <a:r>
              <a:rPr lang="en-US" sz="2800" dirty="0"/>
              <a:t> </a:t>
            </a:r>
            <a:r>
              <a:rPr lang="en-US" sz="2800" dirty="0" err="1"/>
              <a:t>ra</a:t>
            </a:r>
            <a:r>
              <a:rPr lang="en-US" sz="2800" dirty="0"/>
              <a:t> </a:t>
            </a:r>
            <a:r>
              <a:rPr lang="en-US" sz="2800" dirty="0" err="1"/>
              <a:t>Tốc</a:t>
            </a:r>
            <a:r>
              <a:rPr lang="en-US" sz="2800" dirty="0"/>
              <a:t> </a:t>
            </a:r>
            <a:r>
              <a:rPr lang="en-US" sz="2800" dirty="0" err="1"/>
              <a:t>độ</a:t>
            </a:r>
            <a:r>
              <a:rPr lang="en-US" sz="2800" dirty="0"/>
              <a:t> </a:t>
            </a:r>
            <a:r>
              <a:rPr lang="en-US" sz="2800" dirty="0" err="1"/>
              <a:t>chạy</a:t>
            </a:r>
            <a:r>
              <a:rPr lang="en-US" sz="2800" dirty="0"/>
              <a:t> </a:t>
            </a:r>
            <a:r>
              <a:rPr lang="en-US" sz="2800" dirty="0" err="1"/>
              <a:t>máy</a:t>
            </a:r>
            <a:r>
              <a:rPr lang="en-US" sz="2800" dirty="0"/>
              <a:t> </a:t>
            </a:r>
            <a:r>
              <a:rPr lang="en-US" sz="2800" dirty="0" err="1"/>
              <a:t>lý</a:t>
            </a:r>
            <a:r>
              <a:rPr lang="en-US" sz="2800" dirty="0"/>
              <a:t> </a:t>
            </a:r>
            <a:r>
              <a:rPr lang="en-US" sz="2800" dirty="0" err="1"/>
              <a:t>tưởng</a:t>
            </a:r>
            <a:r>
              <a:rPr lang="en-US" sz="2800" dirty="0"/>
              <a:t> (</a:t>
            </a:r>
            <a:r>
              <a:rPr lang="en-US" sz="2800" dirty="0" err="1"/>
              <a:t>chạy</a:t>
            </a:r>
            <a:r>
              <a:rPr lang="en-US" sz="2800" dirty="0"/>
              <a:t> </a:t>
            </a:r>
            <a:r>
              <a:rPr lang="en-US" sz="2800" dirty="0" err="1"/>
              <a:t>nhanh</a:t>
            </a:r>
            <a:r>
              <a:rPr lang="en-US" sz="2800" dirty="0"/>
              <a:t> </a:t>
            </a:r>
            <a:r>
              <a:rPr lang="en-US" sz="2800" dirty="0" err="1"/>
              <a:t>nhất</a:t>
            </a:r>
            <a:r>
              <a:rPr lang="en-US" sz="2800" dirty="0"/>
              <a:t>, </a:t>
            </a:r>
            <a:r>
              <a:rPr lang="en-US" sz="2800" dirty="0" err="1"/>
              <a:t>ít</a:t>
            </a:r>
            <a:r>
              <a:rPr lang="en-US" sz="2800" dirty="0"/>
              <a:t> </a:t>
            </a:r>
            <a:r>
              <a:rPr lang="en-US" sz="2800" dirty="0" err="1"/>
              <a:t>ngưng</a:t>
            </a:r>
            <a:r>
              <a:rPr lang="en-US" sz="2800" dirty="0"/>
              <a:t> </a:t>
            </a:r>
            <a:r>
              <a:rPr lang="en-US" sz="2800" dirty="0" err="1"/>
              <a:t>máy</a:t>
            </a:r>
            <a:r>
              <a:rPr lang="en-US" sz="2800" dirty="0"/>
              <a:t> </a:t>
            </a:r>
            <a:r>
              <a:rPr lang="en-US" sz="2800" dirty="0" err="1"/>
              <a:t>và</a:t>
            </a:r>
            <a:r>
              <a:rPr lang="en-US" sz="2800" dirty="0"/>
              <a:t> </a:t>
            </a:r>
            <a:r>
              <a:rPr lang="en-US" sz="2800" dirty="0" err="1"/>
              <a:t>ít</a:t>
            </a:r>
            <a:r>
              <a:rPr lang="en-US" sz="2800" dirty="0"/>
              <a:t> </a:t>
            </a:r>
            <a:r>
              <a:rPr lang="en-US" sz="2800" dirty="0" err="1"/>
              <a:t>phế</a:t>
            </a:r>
            <a:r>
              <a:rPr lang="en-US" sz="2800" dirty="0"/>
              <a:t> </a:t>
            </a:r>
            <a:r>
              <a:rPr lang="en-US" sz="2800" dirty="0" err="1"/>
              <a:t>phẩm</a:t>
            </a:r>
            <a:r>
              <a:rPr lang="en-US" sz="2800" dirty="0"/>
              <a:t> </a:t>
            </a:r>
            <a:r>
              <a:rPr lang="en-US" sz="2800" dirty="0" err="1"/>
              <a:t>nhất</a:t>
            </a:r>
            <a:r>
              <a:rPr lang="en-US" sz="2800" dirty="0"/>
              <a:t>).</a:t>
            </a:r>
            <a:endParaRPr lang="en-US" sz="3600" dirty="0"/>
          </a:p>
        </p:txBody>
      </p:sp>
    </p:spTree>
    <p:extLst>
      <p:ext uri="{BB962C8B-B14F-4D97-AF65-F5344CB8AC3E}">
        <p14:creationId xmlns:p14="http://schemas.microsoft.com/office/powerpoint/2010/main" val="2185091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ia sẻ hơn 108 hình nền powerpoint thank you for watching mới nhất - POPPY">
            <a:extLst>
              <a:ext uri="{FF2B5EF4-FFF2-40B4-BE49-F238E27FC236}">
                <a16:creationId xmlns:a16="http://schemas.microsoft.com/office/drawing/2014/main" id="{8880C24B-079A-043E-DE9E-48CFF67F4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75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32D606-E8CF-FCFD-F42C-9BB728C1EA3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D6998A-0F70-63CA-0F1B-EC231B718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EC0EB0C-364A-3C63-D982-C69B01AA5218}"/>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latin typeface="+mj-lt"/>
                <a:ea typeface="+mj-ea"/>
                <a:cs typeface="+mj-cs"/>
              </a:rPr>
              <a:t>1.Giới </a:t>
            </a:r>
            <a:r>
              <a:rPr lang="en-US" sz="4000" b="1" dirty="0" err="1">
                <a:latin typeface="+mj-lt"/>
                <a:ea typeface="+mj-ea"/>
                <a:cs typeface="+mj-cs"/>
              </a:rPr>
              <a:t>thiệu</a:t>
            </a:r>
            <a:r>
              <a:rPr lang="en-US" sz="4000" b="1" dirty="0">
                <a:latin typeface="+mj-lt"/>
                <a:ea typeface="+mj-ea"/>
                <a:cs typeface="+mj-cs"/>
              </a:rPr>
              <a:t>:</a:t>
            </a:r>
          </a:p>
        </p:txBody>
      </p:sp>
      <p:sp>
        <p:nvSpPr>
          <p:cNvPr id="15" name="sketch line">
            <a:extLst>
              <a:ext uri="{FF2B5EF4-FFF2-40B4-BE49-F238E27FC236}">
                <a16:creationId xmlns:a16="http://schemas.microsoft.com/office/drawing/2014/main" id="{E83939F7-B010-440B-83FA-5E84BE4B5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6B479FE-67FE-4131-BCB8-515D11AF44C1}"/>
                  </a:ext>
                </a:extLst>
              </p14:cNvPr>
              <p14:cNvContentPartPr/>
              <p14:nvPr/>
            </p14:nvContentPartPr>
            <p14:xfrm>
              <a:off x="-667005" y="4438785"/>
              <a:ext cx="360" cy="360"/>
            </p14:xfrm>
          </p:contentPart>
        </mc:Choice>
        <mc:Fallback xmlns="">
          <p:pic>
            <p:nvPicPr>
              <p:cNvPr id="6" name="Ink 5">
                <a:extLst>
                  <a:ext uri="{FF2B5EF4-FFF2-40B4-BE49-F238E27FC236}">
                    <a16:creationId xmlns:a16="http://schemas.microsoft.com/office/drawing/2014/main" id="{86B479FE-67FE-4131-BCB8-515D11AF44C1}"/>
                  </a:ext>
                </a:extLst>
              </p:cNvPr>
              <p:cNvPicPr/>
              <p:nvPr/>
            </p:nvPicPr>
            <p:blipFill>
              <a:blip r:embed="rId3"/>
              <a:stretch>
                <a:fillRect/>
              </a:stretch>
            </p:blipFill>
            <p:spPr>
              <a:xfrm>
                <a:off x="-673125" y="4432665"/>
                <a:ext cx="12600" cy="12600"/>
              </a:xfrm>
              <a:prstGeom prst="rect">
                <a:avLst/>
              </a:prstGeom>
            </p:spPr>
          </p:pic>
        </mc:Fallback>
      </mc:AlternateContent>
      <p:sp>
        <p:nvSpPr>
          <p:cNvPr id="12" name="TextBox 11">
            <a:extLst>
              <a:ext uri="{FF2B5EF4-FFF2-40B4-BE49-F238E27FC236}">
                <a16:creationId xmlns:a16="http://schemas.microsoft.com/office/drawing/2014/main" id="{20E3EAE0-CDF8-0577-0E8F-3F24A3CF970B}"/>
              </a:ext>
            </a:extLst>
          </p:cNvPr>
          <p:cNvSpPr txBox="1"/>
          <p:nvPr/>
        </p:nvSpPr>
        <p:spPr>
          <a:xfrm>
            <a:off x="470958" y="1889191"/>
            <a:ext cx="10583334" cy="1323439"/>
          </a:xfrm>
          <a:prstGeom prst="rect">
            <a:avLst/>
          </a:prstGeom>
          <a:noFill/>
        </p:spPr>
        <p:txBody>
          <a:bodyPr wrap="square" rtlCol="0">
            <a:spAutoFit/>
          </a:bodyPr>
          <a:lstStyle/>
          <a:p>
            <a:r>
              <a:rPr lang="en-US" sz="1600" b="1" dirty="0" err="1"/>
              <a:t>Về</a:t>
            </a:r>
            <a:r>
              <a:rPr lang="en-US" sz="1600" b="1" dirty="0"/>
              <a:t> </a:t>
            </a:r>
            <a:r>
              <a:rPr lang="en-US" sz="1600" b="1" dirty="0" err="1"/>
              <a:t>công</a:t>
            </a:r>
            <a:r>
              <a:rPr lang="en-US" sz="1600" b="1" dirty="0"/>
              <a:t> ty:</a:t>
            </a:r>
          </a:p>
          <a:p>
            <a:r>
              <a:rPr lang="en-US" sz="1600" dirty="0"/>
              <a:t>Công ty </a:t>
            </a:r>
            <a:r>
              <a:rPr lang="en-US" sz="1600" dirty="0" err="1"/>
              <a:t>sản</a:t>
            </a:r>
            <a:r>
              <a:rPr lang="en-US" sz="1600" dirty="0"/>
              <a:t> </a:t>
            </a:r>
            <a:r>
              <a:rPr lang="en-US" sz="1600" dirty="0" err="1"/>
              <a:t>xuất</a:t>
            </a:r>
            <a:r>
              <a:rPr lang="en-US" sz="1600" dirty="0"/>
              <a:t> </a:t>
            </a:r>
            <a:r>
              <a:rPr lang="en-US" sz="1600" dirty="0" err="1"/>
              <a:t>vỏ</a:t>
            </a:r>
            <a:r>
              <a:rPr lang="en-US" sz="1600" dirty="0"/>
              <a:t> </a:t>
            </a:r>
            <a:r>
              <a:rPr lang="en-US" sz="1600" dirty="0" err="1"/>
              <a:t>ống</a:t>
            </a:r>
            <a:r>
              <a:rPr lang="en-US" sz="1600" dirty="0"/>
              <a:t> </a:t>
            </a:r>
            <a:r>
              <a:rPr lang="en-US" sz="1600" dirty="0" err="1"/>
              <a:t>nhựa</a:t>
            </a:r>
            <a:r>
              <a:rPr lang="en-US" sz="1600" dirty="0"/>
              <a:t> </a:t>
            </a:r>
            <a:r>
              <a:rPr lang="en-US" sz="1600" dirty="0" err="1"/>
              <a:t>chuyên</a:t>
            </a:r>
            <a:r>
              <a:rPr lang="en-US" sz="1600" dirty="0"/>
              <a:t> </a:t>
            </a:r>
            <a:r>
              <a:rPr lang="en-US" sz="1600" dirty="0" err="1"/>
              <a:t>đựng</a:t>
            </a:r>
            <a:r>
              <a:rPr lang="en-US" sz="1600" dirty="0"/>
              <a:t> silicone:</a:t>
            </a:r>
          </a:p>
          <a:p>
            <a:r>
              <a:rPr lang="en-US" sz="1600" dirty="0"/>
              <a:t>- 2 </a:t>
            </a:r>
            <a:r>
              <a:rPr lang="en-US" sz="1600" dirty="0" err="1"/>
              <a:t>công</a:t>
            </a:r>
            <a:r>
              <a:rPr lang="en-US" sz="1600" dirty="0"/>
              <a:t> </a:t>
            </a:r>
            <a:r>
              <a:rPr lang="en-US" sz="1600" dirty="0" err="1"/>
              <a:t>đoạn</a:t>
            </a:r>
            <a:r>
              <a:rPr lang="en-US" sz="1600" dirty="0"/>
              <a:t> </a:t>
            </a:r>
            <a:r>
              <a:rPr lang="en-US" sz="1600" dirty="0" err="1"/>
              <a:t>chính</a:t>
            </a:r>
            <a:r>
              <a:rPr lang="en-US" sz="1600" dirty="0"/>
              <a:t>: </a:t>
            </a:r>
            <a:r>
              <a:rPr lang="en-US" sz="1600" dirty="0" err="1"/>
              <a:t>Ép</a:t>
            </a:r>
            <a:r>
              <a:rPr lang="en-US" sz="1600" dirty="0"/>
              <a:t> </a:t>
            </a:r>
            <a:r>
              <a:rPr lang="en-US" sz="1600" dirty="0" err="1"/>
              <a:t>tạo</a:t>
            </a:r>
            <a:r>
              <a:rPr lang="en-US" sz="1600" dirty="0"/>
              <a:t> </a:t>
            </a:r>
            <a:r>
              <a:rPr lang="en-US" sz="1600" dirty="0" err="1"/>
              <a:t>hình</a:t>
            </a:r>
            <a:r>
              <a:rPr lang="en-US" sz="1600" dirty="0"/>
              <a:t> (</a:t>
            </a:r>
            <a:r>
              <a:rPr lang="en-US" sz="1600" dirty="0" err="1"/>
              <a:t>tạo</a:t>
            </a:r>
            <a:r>
              <a:rPr lang="en-US" sz="1600" dirty="0"/>
              <a:t> </a:t>
            </a:r>
            <a:r>
              <a:rPr lang="en-US" sz="1600" dirty="0" err="1"/>
              <a:t>ra</a:t>
            </a:r>
            <a:r>
              <a:rPr lang="en-US" sz="1600" dirty="0"/>
              <a:t> </a:t>
            </a:r>
            <a:r>
              <a:rPr lang="en-US" sz="1600" dirty="0" err="1"/>
              <a:t>sản</a:t>
            </a:r>
            <a:r>
              <a:rPr lang="en-US" sz="1600" dirty="0"/>
              <a:t> </a:t>
            </a:r>
            <a:r>
              <a:rPr lang="en-US" sz="1600" dirty="0" err="1"/>
              <a:t>phẩm</a:t>
            </a:r>
            <a:r>
              <a:rPr lang="en-US" sz="1600" dirty="0"/>
              <a:t> </a:t>
            </a:r>
            <a:r>
              <a:rPr lang="en-US" sz="1600" dirty="0" err="1"/>
              <a:t>Ống</a:t>
            </a:r>
            <a:r>
              <a:rPr lang="en-US" sz="1600" dirty="0"/>
              <a:t> (CT), </a:t>
            </a:r>
            <a:r>
              <a:rPr lang="en-US" sz="1600" dirty="0" err="1"/>
              <a:t>Vòi</a:t>
            </a:r>
            <a:r>
              <a:rPr lang="en-US" sz="1600" dirty="0"/>
              <a:t> (NZ) </a:t>
            </a:r>
            <a:r>
              <a:rPr lang="en-US" sz="1600" dirty="0" err="1"/>
              <a:t>và</a:t>
            </a:r>
            <a:r>
              <a:rPr lang="en-US" sz="1600" dirty="0"/>
              <a:t> </a:t>
            </a:r>
            <a:r>
              <a:rPr lang="en-US" sz="1600" dirty="0" err="1"/>
              <a:t>Nắp</a:t>
            </a:r>
            <a:r>
              <a:rPr lang="en-US" sz="1600" dirty="0"/>
              <a:t> (PG). Sau </a:t>
            </a:r>
            <a:r>
              <a:rPr lang="en-US" sz="1600" dirty="0" err="1"/>
              <a:t>đó</a:t>
            </a:r>
            <a:r>
              <a:rPr lang="en-US" sz="1600" dirty="0"/>
              <a:t> in </a:t>
            </a:r>
            <a:r>
              <a:rPr lang="en-US" sz="1600" dirty="0" err="1"/>
              <a:t>họa</a:t>
            </a:r>
            <a:r>
              <a:rPr lang="en-US" sz="1600" dirty="0"/>
              <a:t> </a:t>
            </a:r>
            <a:r>
              <a:rPr lang="en-US" sz="1600" dirty="0" err="1"/>
              <a:t>tiết</a:t>
            </a:r>
            <a:r>
              <a:rPr lang="en-US" sz="1600" dirty="0"/>
              <a:t> </a:t>
            </a:r>
            <a:r>
              <a:rPr lang="en-US" sz="1600" dirty="0" err="1"/>
              <a:t>lên</a:t>
            </a:r>
            <a:r>
              <a:rPr lang="en-US" sz="1600" dirty="0"/>
              <a:t> </a:t>
            </a:r>
            <a:r>
              <a:rPr lang="en-US" sz="1600" dirty="0" err="1"/>
              <a:t>thân</a:t>
            </a:r>
            <a:r>
              <a:rPr lang="en-US" sz="1600" dirty="0"/>
              <a:t> </a:t>
            </a:r>
            <a:r>
              <a:rPr lang="en-US" sz="1600" dirty="0" err="1"/>
              <a:t>ống</a:t>
            </a:r>
            <a:r>
              <a:rPr lang="en-US" sz="1600" dirty="0"/>
              <a:t> (SC).</a:t>
            </a:r>
          </a:p>
          <a:p>
            <a:r>
              <a:rPr lang="en-US" sz="1600" dirty="0"/>
              <a:t>- </a:t>
            </a:r>
            <a:r>
              <a:rPr lang="en-US" sz="1600" dirty="0" err="1"/>
              <a:t>Có</a:t>
            </a:r>
            <a:r>
              <a:rPr lang="en-US" sz="1600" dirty="0"/>
              <a:t> </a:t>
            </a:r>
            <a:r>
              <a:rPr lang="en-US" sz="1600" dirty="0" err="1"/>
              <a:t>nhiều</a:t>
            </a:r>
            <a:r>
              <a:rPr lang="en-US" sz="1600" dirty="0"/>
              <a:t> </a:t>
            </a:r>
            <a:r>
              <a:rPr lang="en-US" sz="1600" dirty="0" err="1"/>
              <a:t>máy</a:t>
            </a:r>
            <a:r>
              <a:rPr lang="en-US" sz="1600" dirty="0"/>
              <a:t> </a:t>
            </a:r>
            <a:r>
              <a:rPr lang="en-US" sz="1600" dirty="0" err="1"/>
              <a:t>móc</a:t>
            </a:r>
            <a:r>
              <a:rPr lang="en-US" sz="1600" dirty="0"/>
              <a:t> </a:t>
            </a:r>
            <a:r>
              <a:rPr lang="en-US" sz="1600" dirty="0" err="1"/>
              <a:t>đang</a:t>
            </a:r>
            <a:r>
              <a:rPr lang="en-US" sz="1600" dirty="0"/>
              <a:t> </a:t>
            </a:r>
            <a:r>
              <a:rPr lang="en-US" sz="1600" dirty="0" err="1"/>
              <a:t>hoạt</a:t>
            </a:r>
            <a:r>
              <a:rPr lang="en-US" sz="1600" dirty="0"/>
              <a:t> </a:t>
            </a:r>
            <a:r>
              <a:rPr lang="en-US" sz="1600" dirty="0" err="1"/>
              <a:t>động</a:t>
            </a:r>
            <a:r>
              <a:rPr lang="en-US" sz="1600" dirty="0"/>
              <a:t> </a:t>
            </a:r>
            <a:r>
              <a:rPr lang="en-US" sz="1600" dirty="0" err="1"/>
              <a:t>và</a:t>
            </a:r>
            <a:r>
              <a:rPr lang="en-US" sz="1600" dirty="0"/>
              <a:t> </a:t>
            </a:r>
            <a:r>
              <a:rPr lang="en-US" sz="1600" dirty="0" err="1"/>
              <a:t>tạo</a:t>
            </a:r>
            <a:r>
              <a:rPr lang="en-US" sz="1600" dirty="0"/>
              <a:t> </a:t>
            </a:r>
            <a:r>
              <a:rPr lang="en-US" sz="1600" dirty="0" err="1"/>
              <a:t>ra</a:t>
            </a:r>
            <a:r>
              <a:rPr lang="en-US" sz="1600" dirty="0"/>
              <a:t> </a:t>
            </a:r>
            <a:r>
              <a:rPr lang="en-US" sz="1600" dirty="0" err="1"/>
              <a:t>các</a:t>
            </a:r>
            <a:r>
              <a:rPr lang="en-US" sz="1600" dirty="0"/>
              <a:t> </a:t>
            </a:r>
            <a:r>
              <a:rPr lang="en-US" sz="1600" dirty="0" err="1"/>
              <a:t>loại</a:t>
            </a:r>
            <a:r>
              <a:rPr lang="en-US" sz="1600" dirty="0"/>
              <a:t> </a:t>
            </a:r>
            <a:r>
              <a:rPr lang="en-US" sz="1600" dirty="0" err="1"/>
              <a:t>sản</a:t>
            </a:r>
            <a:r>
              <a:rPr lang="en-US" sz="1600" dirty="0"/>
              <a:t> </a:t>
            </a:r>
            <a:r>
              <a:rPr lang="en-US" sz="1600" dirty="0" err="1"/>
              <a:t>phẩm</a:t>
            </a:r>
            <a:r>
              <a:rPr lang="en-US" sz="1600" dirty="0"/>
              <a:t> </a:t>
            </a:r>
            <a:r>
              <a:rPr lang="en-US" sz="1600" dirty="0" err="1"/>
              <a:t>khác</a:t>
            </a:r>
            <a:r>
              <a:rPr lang="en-US" sz="1600" dirty="0"/>
              <a:t> </a:t>
            </a:r>
            <a:r>
              <a:rPr lang="en-US" sz="1600" dirty="0" err="1"/>
              <a:t>nhau</a:t>
            </a:r>
            <a:r>
              <a:rPr lang="en-US" sz="1600" dirty="0"/>
              <a:t>: </a:t>
            </a:r>
            <a:r>
              <a:rPr lang="en-US" sz="1600" dirty="0" err="1"/>
              <a:t>việc</a:t>
            </a:r>
            <a:r>
              <a:rPr lang="en-US" sz="1600" dirty="0"/>
              <a:t> </a:t>
            </a:r>
            <a:r>
              <a:rPr lang="en-US" sz="1600" dirty="0" err="1"/>
              <a:t>theo</a:t>
            </a:r>
            <a:r>
              <a:rPr lang="en-US" sz="1600" dirty="0"/>
              <a:t> </a:t>
            </a:r>
            <a:r>
              <a:rPr lang="en-US" sz="1600" dirty="0" err="1"/>
              <a:t>dõi</a:t>
            </a:r>
            <a:r>
              <a:rPr lang="en-US" sz="1600" dirty="0"/>
              <a:t> </a:t>
            </a:r>
            <a:r>
              <a:rPr lang="en-US" sz="1600" dirty="0" err="1"/>
              <a:t>hiệu</a:t>
            </a:r>
            <a:r>
              <a:rPr lang="en-US" sz="1600" dirty="0"/>
              <a:t> </a:t>
            </a:r>
            <a:r>
              <a:rPr lang="en-US" sz="1600" dirty="0" err="1"/>
              <a:t>quả</a:t>
            </a:r>
            <a:r>
              <a:rPr lang="en-US" sz="1600" dirty="0"/>
              <a:t> </a:t>
            </a:r>
            <a:r>
              <a:rPr lang="en-US" sz="1600" dirty="0" err="1"/>
              <a:t>sản</a:t>
            </a:r>
            <a:r>
              <a:rPr lang="en-US" sz="1600" dirty="0"/>
              <a:t> </a:t>
            </a:r>
            <a:r>
              <a:rPr lang="en-US" sz="1600" dirty="0" err="1"/>
              <a:t>xuất</a:t>
            </a:r>
            <a:r>
              <a:rPr lang="en-US" sz="1600" dirty="0"/>
              <a:t> </a:t>
            </a:r>
            <a:r>
              <a:rPr lang="en-US" sz="1600" dirty="0" err="1"/>
              <a:t>đang</a:t>
            </a:r>
            <a:r>
              <a:rPr lang="en-US" sz="1600" dirty="0"/>
              <a:t> </a:t>
            </a:r>
            <a:r>
              <a:rPr lang="en-US" sz="1600" dirty="0" err="1"/>
              <a:t>dựa</a:t>
            </a:r>
            <a:r>
              <a:rPr lang="en-US" sz="1600" dirty="0"/>
              <a:t> </a:t>
            </a:r>
            <a:r>
              <a:rPr lang="en-US" sz="1600" dirty="0" err="1"/>
              <a:t>trên</a:t>
            </a:r>
            <a:r>
              <a:rPr lang="en-US" sz="1600" dirty="0"/>
              <a:t> </a:t>
            </a:r>
            <a:r>
              <a:rPr lang="en-US" sz="1600" dirty="0" err="1"/>
              <a:t>phỏng</a:t>
            </a:r>
            <a:r>
              <a:rPr lang="en-US" sz="1600" dirty="0"/>
              <a:t> </a:t>
            </a:r>
            <a:r>
              <a:rPr lang="en-US" sz="1600" dirty="0" err="1"/>
              <a:t>đoán</a:t>
            </a:r>
            <a:r>
              <a:rPr lang="en-US" sz="1600" dirty="0"/>
              <a:t>: “</a:t>
            </a:r>
            <a:r>
              <a:rPr lang="en-US" sz="1600" dirty="0" err="1"/>
              <a:t>máy</a:t>
            </a:r>
            <a:r>
              <a:rPr lang="en-US" sz="1600" dirty="0"/>
              <a:t> A </a:t>
            </a:r>
            <a:r>
              <a:rPr lang="en-US" sz="1600" dirty="0" err="1"/>
              <a:t>có</a:t>
            </a:r>
            <a:r>
              <a:rPr lang="en-US" sz="1600" dirty="0"/>
              <a:t> </a:t>
            </a:r>
            <a:r>
              <a:rPr lang="en-US" sz="1600" dirty="0" err="1"/>
              <a:t>vẻ</a:t>
            </a:r>
            <a:r>
              <a:rPr lang="en-US" sz="1600" dirty="0"/>
              <a:t> </a:t>
            </a:r>
            <a:r>
              <a:rPr lang="en-US" sz="1600" dirty="0" err="1"/>
              <a:t>đang</a:t>
            </a:r>
            <a:r>
              <a:rPr lang="en-US" sz="1600" dirty="0"/>
              <a:t> </a:t>
            </a:r>
            <a:r>
              <a:rPr lang="en-US" sz="1600" dirty="0" err="1"/>
              <a:t>chạy</a:t>
            </a:r>
            <a:r>
              <a:rPr lang="en-US" sz="1600" dirty="0"/>
              <a:t> </a:t>
            </a:r>
            <a:r>
              <a:rPr lang="en-US" sz="1600" dirty="0" err="1"/>
              <a:t>chậm</a:t>
            </a:r>
            <a:r>
              <a:rPr lang="en-US" sz="1600" dirty="0"/>
              <a:t>”, “</a:t>
            </a:r>
            <a:r>
              <a:rPr lang="en-US" sz="1600" dirty="0" err="1"/>
              <a:t>gần</a:t>
            </a:r>
            <a:r>
              <a:rPr lang="en-US" sz="1600" dirty="0"/>
              <a:t> </a:t>
            </a:r>
            <a:r>
              <a:rPr lang="en-US" sz="1600" dirty="0" err="1"/>
              <a:t>đây</a:t>
            </a:r>
            <a:r>
              <a:rPr lang="en-US" sz="1600" dirty="0"/>
              <a:t> </a:t>
            </a:r>
            <a:r>
              <a:rPr lang="en-US" sz="1600" dirty="0" err="1"/>
              <a:t>thấy</a:t>
            </a:r>
            <a:r>
              <a:rPr lang="en-US" sz="1600" dirty="0"/>
              <a:t> </a:t>
            </a:r>
            <a:r>
              <a:rPr lang="en-US" sz="1600" dirty="0" err="1"/>
              <a:t>máy</a:t>
            </a:r>
            <a:r>
              <a:rPr lang="en-US" sz="1600" dirty="0"/>
              <a:t> B </a:t>
            </a:r>
            <a:r>
              <a:rPr lang="en-US" sz="1600" dirty="0" err="1"/>
              <a:t>hư</a:t>
            </a:r>
            <a:r>
              <a:rPr lang="en-US" sz="1600" dirty="0"/>
              <a:t> </a:t>
            </a:r>
            <a:r>
              <a:rPr lang="en-US" sz="1600" dirty="0" err="1"/>
              <a:t>nhiều</a:t>
            </a:r>
            <a:r>
              <a:rPr lang="en-US" sz="1600" dirty="0"/>
              <a:t>” ..</a:t>
            </a:r>
            <a:r>
              <a:rPr lang="en-US" sz="1600" dirty="0" err="1"/>
              <a:t>v..v</a:t>
            </a:r>
            <a:r>
              <a:rPr lang="en-US" sz="1600" dirty="0"/>
              <a:t>…</a:t>
            </a:r>
          </a:p>
        </p:txBody>
      </p:sp>
      <p:sp>
        <p:nvSpPr>
          <p:cNvPr id="14" name="TextBox 13">
            <a:extLst>
              <a:ext uri="{FF2B5EF4-FFF2-40B4-BE49-F238E27FC236}">
                <a16:creationId xmlns:a16="http://schemas.microsoft.com/office/drawing/2014/main" id="{A5760AC4-299A-0417-90A2-D10ECE488B59}"/>
              </a:ext>
            </a:extLst>
          </p:cNvPr>
          <p:cNvSpPr txBox="1"/>
          <p:nvPr/>
        </p:nvSpPr>
        <p:spPr>
          <a:xfrm>
            <a:off x="470958" y="3884787"/>
            <a:ext cx="5272617" cy="1107996"/>
          </a:xfrm>
          <a:prstGeom prst="rect">
            <a:avLst/>
          </a:prstGeom>
          <a:noFill/>
        </p:spPr>
        <p:txBody>
          <a:bodyPr wrap="square" rtlCol="0">
            <a:spAutoFit/>
          </a:bodyPr>
          <a:lstStyle/>
          <a:p>
            <a:r>
              <a:rPr lang="en-US" sz="1600" b="1" dirty="0" err="1"/>
              <a:t>Mục</a:t>
            </a:r>
            <a:r>
              <a:rPr lang="en-US" sz="1600" b="1" dirty="0"/>
              <a:t> </a:t>
            </a:r>
            <a:r>
              <a:rPr lang="en-US" sz="1600" b="1" dirty="0" err="1"/>
              <a:t>tiêu</a:t>
            </a:r>
            <a:r>
              <a:rPr lang="en-US" sz="1600" b="1" dirty="0"/>
              <a:t>:</a:t>
            </a:r>
          </a:p>
          <a:p>
            <a:r>
              <a:rPr lang="en-US" sz="1600" dirty="0" err="1"/>
              <a:t>Áp</a:t>
            </a:r>
            <a:r>
              <a:rPr lang="en-US" sz="1600" dirty="0"/>
              <a:t> </a:t>
            </a:r>
            <a:r>
              <a:rPr lang="en-US" sz="1600" dirty="0" err="1"/>
              <a:t>dụng</a:t>
            </a:r>
            <a:r>
              <a:rPr lang="en-US" sz="1600" dirty="0"/>
              <a:t> </a:t>
            </a:r>
            <a:r>
              <a:rPr lang="en-US" sz="1600" dirty="0" err="1"/>
              <a:t>các</a:t>
            </a:r>
            <a:r>
              <a:rPr lang="en-US" sz="1600" dirty="0"/>
              <a:t> </a:t>
            </a:r>
            <a:r>
              <a:rPr lang="en-US" sz="1600" dirty="0" err="1"/>
              <a:t>chỉ</a:t>
            </a:r>
            <a:r>
              <a:rPr lang="en-US" sz="1600" dirty="0"/>
              <a:t> </a:t>
            </a:r>
            <a:r>
              <a:rPr lang="en-US" sz="1600" dirty="0" err="1"/>
              <a:t>số</a:t>
            </a:r>
            <a:r>
              <a:rPr lang="en-US" sz="1600" dirty="0"/>
              <a:t> </a:t>
            </a:r>
            <a:r>
              <a:rPr lang="en-US" sz="1600" dirty="0" err="1"/>
              <a:t>tính</a:t>
            </a:r>
            <a:r>
              <a:rPr lang="en-US" sz="1600" dirty="0"/>
              <a:t> </a:t>
            </a:r>
            <a:r>
              <a:rPr lang="en-US" sz="1600" dirty="0" err="1"/>
              <a:t>toán</a:t>
            </a:r>
            <a:r>
              <a:rPr lang="en-US" sz="1600" dirty="0"/>
              <a:t> </a:t>
            </a:r>
            <a:r>
              <a:rPr lang="en-US" sz="1600" dirty="0" err="1"/>
              <a:t>để</a:t>
            </a:r>
            <a:r>
              <a:rPr lang="en-US" sz="1600" dirty="0"/>
              <a:t> </a:t>
            </a:r>
            <a:r>
              <a:rPr lang="en-US" sz="1600" dirty="0" err="1"/>
              <a:t>có</a:t>
            </a:r>
            <a:r>
              <a:rPr lang="en-US" sz="1600" dirty="0"/>
              <a:t> </a:t>
            </a:r>
            <a:r>
              <a:rPr lang="en-US" sz="1600" dirty="0" err="1"/>
              <a:t>thể</a:t>
            </a:r>
            <a:r>
              <a:rPr lang="en-US" sz="1600" dirty="0"/>
              <a:t> </a:t>
            </a:r>
            <a:r>
              <a:rPr lang="en-US" sz="1600" dirty="0" err="1"/>
              <a:t>đo</a:t>
            </a:r>
            <a:r>
              <a:rPr lang="en-US" sz="1600" dirty="0"/>
              <a:t> </a:t>
            </a:r>
            <a:r>
              <a:rPr lang="en-US" sz="1600" dirty="0" err="1"/>
              <a:t>lường</a:t>
            </a:r>
            <a:r>
              <a:rPr lang="en-US" sz="1600" dirty="0"/>
              <a:t> </a:t>
            </a:r>
            <a:r>
              <a:rPr lang="en-US" sz="1600" dirty="0" err="1"/>
              <a:t>hiệu</a:t>
            </a:r>
            <a:r>
              <a:rPr lang="en-US" sz="1600" dirty="0"/>
              <a:t> </a:t>
            </a:r>
            <a:r>
              <a:rPr lang="en-US" sz="1600" dirty="0" err="1"/>
              <a:t>suất</a:t>
            </a:r>
            <a:r>
              <a:rPr lang="en-US" sz="1600" dirty="0"/>
              <a:t> </a:t>
            </a:r>
            <a:r>
              <a:rPr lang="en-US" sz="1600" dirty="0" err="1"/>
              <a:t>hoạt</a:t>
            </a:r>
            <a:r>
              <a:rPr lang="en-US" sz="1600" dirty="0"/>
              <a:t> </a:t>
            </a:r>
            <a:r>
              <a:rPr lang="en-US" sz="1600" dirty="0" err="1"/>
              <a:t>động</a:t>
            </a:r>
            <a:r>
              <a:rPr lang="en-US" sz="1600" dirty="0"/>
              <a:t> </a:t>
            </a:r>
            <a:r>
              <a:rPr lang="en-US" sz="1600" dirty="0" err="1"/>
              <a:t>của</a:t>
            </a:r>
            <a:r>
              <a:rPr lang="en-US" sz="1600" dirty="0"/>
              <a:t> </a:t>
            </a:r>
            <a:r>
              <a:rPr lang="en-US" sz="1600" dirty="0" err="1"/>
              <a:t>máy</a:t>
            </a:r>
            <a:r>
              <a:rPr lang="en-US" sz="1600" dirty="0"/>
              <a:t> </a:t>
            </a:r>
            <a:r>
              <a:rPr lang="en-US" sz="1600" dirty="0" err="1"/>
              <a:t>móc</a:t>
            </a:r>
            <a:r>
              <a:rPr lang="en-US" sz="1600" dirty="0"/>
              <a:t> </a:t>
            </a:r>
          </a:p>
          <a:p>
            <a:r>
              <a:rPr lang="en-US" sz="1600" dirty="0"/>
              <a:t>=&gt; </a:t>
            </a:r>
            <a:r>
              <a:rPr lang="en-US" sz="1600" dirty="0" err="1"/>
              <a:t>tìm</a:t>
            </a:r>
            <a:r>
              <a:rPr lang="en-US" sz="1600" dirty="0"/>
              <a:t> </a:t>
            </a:r>
            <a:r>
              <a:rPr lang="en-US" sz="1600" dirty="0" err="1"/>
              <a:t>ra</a:t>
            </a:r>
            <a:r>
              <a:rPr lang="en-US" sz="1600" dirty="0"/>
              <a:t> </a:t>
            </a:r>
            <a:r>
              <a:rPr lang="en-US" sz="1600" dirty="0" err="1"/>
              <a:t>phương</a:t>
            </a:r>
            <a:r>
              <a:rPr lang="en-US" sz="1600" dirty="0"/>
              <a:t> </a:t>
            </a:r>
            <a:r>
              <a:rPr lang="en-US" sz="1600" dirty="0" err="1"/>
              <a:t>pháp</a:t>
            </a:r>
            <a:r>
              <a:rPr lang="en-US" sz="1600" dirty="0"/>
              <a:t> </a:t>
            </a:r>
            <a:r>
              <a:rPr lang="en-US" sz="1600" dirty="0" err="1"/>
              <a:t>nâng</a:t>
            </a:r>
            <a:r>
              <a:rPr lang="en-US" sz="1600" dirty="0"/>
              <a:t> </a:t>
            </a:r>
            <a:r>
              <a:rPr lang="en-US" sz="1600" dirty="0" err="1"/>
              <a:t>cao</a:t>
            </a:r>
            <a:r>
              <a:rPr lang="en-US" sz="1600" dirty="0"/>
              <a:t> </a:t>
            </a:r>
            <a:r>
              <a:rPr lang="en-US" sz="1600" dirty="0" err="1"/>
              <a:t>hiệu</a:t>
            </a:r>
            <a:r>
              <a:rPr lang="en-US" sz="1600" dirty="0"/>
              <a:t> </a:t>
            </a:r>
            <a:r>
              <a:rPr lang="en-US" sz="1600" dirty="0" err="1"/>
              <a:t>quả</a:t>
            </a:r>
            <a:r>
              <a:rPr lang="en-US" sz="1600" dirty="0"/>
              <a:t> </a:t>
            </a:r>
            <a:r>
              <a:rPr lang="en-US" sz="1600" dirty="0" err="1"/>
              <a:t>sản</a:t>
            </a:r>
            <a:r>
              <a:rPr lang="en-US" sz="1600" dirty="0"/>
              <a:t> </a:t>
            </a:r>
            <a:r>
              <a:rPr lang="en-US" sz="1600" dirty="0" err="1"/>
              <a:t>xuất</a:t>
            </a:r>
            <a:r>
              <a:rPr lang="en-US" sz="1600" dirty="0"/>
              <a:t>.</a:t>
            </a:r>
          </a:p>
        </p:txBody>
      </p:sp>
      <p:pic>
        <p:nvPicPr>
          <p:cNvPr id="16" name="Picture 15">
            <a:extLst>
              <a:ext uri="{FF2B5EF4-FFF2-40B4-BE49-F238E27FC236}">
                <a16:creationId xmlns:a16="http://schemas.microsoft.com/office/drawing/2014/main" id="{ED56FF9C-4694-1361-103F-08A4696FC40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043083" y="3556161"/>
            <a:ext cx="4942121" cy="3148005"/>
          </a:xfrm>
          <a:prstGeom prst="rect">
            <a:avLst/>
          </a:prstGeom>
        </p:spPr>
      </p:pic>
    </p:spTree>
    <p:extLst>
      <p:ext uri="{BB962C8B-B14F-4D97-AF65-F5344CB8AC3E}">
        <p14:creationId xmlns:p14="http://schemas.microsoft.com/office/powerpoint/2010/main" val="2089917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D18EF-3FB7-9FAA-6A27-CAC75D8C4A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65A851-138B-37CE-C750-AF50E4444702}"/>
              </a:ext>
            </a:extLst>
          </p:cNvPr>
          <p:cNvSpPr txBox="1"/>
          <p:nvPr/>
        </p:nvSpPr>
        <p:spPr>
          <a:xfrm>
            <a:off x="423333" y="1081803"/>
            <a:ext cx="10583334" cy="923330"/>
          </a:xfrm>
          <a:prstGeom prst="rect">
            <a:avLst/>
          </a:prstGeom>
          <a:noFill/>
        </p:spPr>
        <p:txBody>
          <a:bodyPr wrap="square" rtlCol="0">
            <a:spAutoFit/>
          </a:bodyPr>
          <a:lstStyle/>
          <a:p>
            <a:r>
              <a:rPr lang="en-US" b="1" dirty="0" err="1"/>
              <a:t>Dữ</a:t>
            </a:r>
            <a:r>
              <a:rPr lang="en-US" b="1" dirty="0"/>
              <a:t> </a:t>
            </a:r>
            <a:r>
              <a:rPr lang="en-US" b="1" dirty="0" err="1"/>
              <a:t>liệu</a:t>
            </a:r>
            <a:r>
              <a:rPr lang="en-US" b="1" dirty="0"/>
              <a:t>:</a:t>
            </a:r>
          </a:p>
          <a:p>
            <a:r>
              <a:rPr lang="en-US" b="1" dirty="0"/>
              <a:t>- </a:t>
            </a:r>
            <a:r>
              <a:rPr lang="en-US" b="1" dirty="0" err="1"/>
              <a:t>Nguồn</a:t>
            </a:r>
            <a:r>
              <a:rPr lang="en-US" b="1" dirty="0"/>
              <a:t> &amp; Phạm vi </a:t>
            </a:r>
            <a:r>
              <a:rPr lang="en-US" b="1" dirty="0" err="1"/>
              <a:t>dữ</a:t>
            </a:r>
            <a:r>
              <a:rPr lang="en-US" b="1" dirty="0"/>
              <a:t> </a:t>
            </a:r>
            <a:r>
              <a:rPr lang="en-US" b="1" dirty="0" err="1"/>
              <a:t>liệu</a:t>
            </a:r>
            <a:r>
              <a:rPr lang="en-US" b="1" dirty="0"/>
              <a:t>: file </a:t>
            </a:r>
            <a:r>
              <a:rPr lang="en-US" b="1" dirty="0" err="1"/>
              <a:t>GoogleSheet</a:t>
            </a:r>
            <a:r>
              <a:rPr lang="en-US" b="1" dirty="0"/>
              <a:t> </a:t>
            </a:r>
            <a:r>
              <a:rPr lang="en-US" b="1" dirty="0" err="1"/>
              <a:t>của</a:t>
            </a:r>
            <a:r>
              <a:rPr lang="en-US" b="1" dirty="0"/>
              <a:t> </a:t>
            </a:r>
            <a:r>
              <a:rPr lang="en-US" b="1" dirty="0" err="1"/>
              <a:t>công</a:t>
            </a:r>
            <a:r>
              <a:rPr lang="en-US" b="1" dirty="0"/>
              <a:t> ty (10 </a:t>
            </a:r>
            <a:r>
              <a:rPr lang="en-US" b="1" dirty="0" err="1"/>
              <a:t>tháng</a:t>
            </a:r>
            <a:r>
              <a:rPr lang="en-US" b="1" dirty="0"/>
              <a:t> </a:t>
            </a:r>
            <a:r>
              <a:rPr lang="en-US" b="1" dirty="0" err="1"/>
              <a:t>đầu</a:t>
            </a:r>
            <a:r>
              <a:rPr lang="en-US" b="1" dirty="0"/>
              <a:t> </a:t>
            </a:r>
            <a:r>
              <a:rPr lang="en-US" b="1" dirty="0" err="1"/>
              <a:t>năm</a:t>
            </a:r>
            <a:r>
              <a:rPr lang="en-US" b="1" dirty="0"/>
              <a:t> 2025).</a:t>
            </a:r>
          </a:p>
          <a:p>
            <a:r>
              <a:rPr lang="en-US" b="1" dirty="0"/>
              <a:t>- </a:t>
            </a:r>
            <a:r>
              <a:rPr lang="en-US" b="1" dirty="0" err="1"/>
              <a:t>Mô</a:t>
            </a:r>
            <a:r>
              <a:rPr lang="en-US" b="1" dirty="0"/>
              <a:t> </a:t>
            </a:r>
            <a:r>
              <a:rPr lang="en-US" b="1" dirty="0" err="1"/>
              <a:t>tả</a:t>
            </a:r>
            <a:r>
              <a:rPr lang="en-US" b="1" dirty="0"/>
              <a:t> </a:t>
            </a:r>
            <a:r>
              <a:rPr lang="en-US" b="1" dirty="0" err="1"/>
              <a:t>dữ</a:t>
            </a:r>
            <a:r>
              <a:rPr lang="en-US" b="1" dirty="0"/>
              <a:t> </a:t>
            </a:r>
            <a:r>
              <a:rPr lang="en-US" b="1" dirty="0" err="1"/>
              <a:t>liệu</a:t>
            </a:r>
            <a:r>
              <a:rPr lang="en-US" b="1" dirty="0"/>
              <a:t>:</a:t>
            </a:r>
            <a:endParaRPr lang="en-US" dirty="0"/>
          </a:p>
        </p:txBody>
      </p:sp>
      <p:sp>
        <p:nvSpPr>
          <p:cNvPr id="5" name="TextBox 4">
            <a:extLst>
              <a:ext uri="{FF2B5EF4-FFF2-40B4-BE49-F238E27FC236}">
                <a16:creationId xmlns:a16="http://schemas.microsoft.com/office/drawing/2014/main" id="{7A561150-B232-CDC8-D510-F0B714FDEA76}"/>
              </a:ext>
            </a:extLst>
          </p:cNvPr>
          <p:cNvSpPr txBox="1"/>
          <p:nvPr/>
        </p:nvSpPr>
        <p:spPr>
          <a:xfrm>
            <a:off x="423333" y="276225"/>
            <a:ext cx="1786467" cy="400110"/>
          </a:xfrm>
          <a:prstGeom prst="rect">
            <a:avLst/>
          </a:prstGeom>
          <a:noFill/>
        </p:spPr>
        <p:txBody>
          <a:bodyPr wrap="square" rtlCol="0">
            <a:spAutoFit/>
          </a:bodyPr>
          <a:lstStyle/>
          <a:p>
            <a:r>
              <a:rPr lang="en-US" sz="2000" b="1" dirty="0">
                <a:solidFill>
                  <a:srgbClr val="FF0000"/>
                </a:solidFill>
              </a:rPr>
              <a:t>1.Giới </a:t>
            </a:r>
            <a:r>
              <a:rPr lang="en-US" sz="2000" b="1" dirty="0" err="1">
                <a:solidFill>
                  <a:srgbClr val="FF0000"/>
                </a:solidFill>
              </a:rPr>
              <a:t>thiệu</a:t>
            </a:r>
            <a:r>
              <a:rPr lang="en-US" sz="2000" b="1" dirty="0">
                <a:solidFill>
                  <a:srgbClr val="FF0000"/>
                </a:solidFill>
              </a:rPr>
              <a:t>:</a:t>
            </a:r>
          </a:p>
        </p:txBody>
      </p:sp>
      <p:pic>
        <p:nvPicPr>
          <p:cNvPr id="7" name="Picture 6">
            <a:extLst>
              <a:ext uri="{FF2B5EF4-FFF2-40B4-BE49-F238E27FC236}">
                <a16:creationId xmlns:a16="http://schemas.microsoft.com/office/drawing/2014/main" id="{4BDCB2D9-3346-C973-2FCE-8C2700D81ED2}"/>
              </a:ext>
            </a:extLst>
          </p:cNvPr>
          <p:cNvPicPr>
            <a:picLocks noChangeAspect="1"/>
          </p:cNvPicPr>
          <p:nvPr/>
        </p:nvPicPr>
        <p:blipFill>
          <a:blip r:embed="rId2"/>
          <a:stretch>
            <a:fillRect/>
          </a:stretch>
        </p:blipFill>
        <p:spPr>
          <a:xfrm>
            <a:off x="590311" y="2273241"/>
            <a:ext cx="9434222" cy="1174438"/>
          </a:xfrm>
          <a:prstGeom prst="rect">
            <a:avLst/>
          </a:prstGeom>
        </p:spPr>
      </p:pic>
      <p:sp>
        <p:nvSpPr>
          <p:cNvPr id="8" name="TextBox 7">
            <a:extLst>
              <a:ext uri="{FF2B5EF4-FFF2-40B4-BE49-F238E27FC236}">
                <a16:creationId xmlns:a16="http://schemas.microsoft.com/office/drawing/2014/main" id="{5AADB1ED-4B41-AFAE-517A-EB46F7048CB0}"/>
              </a:ext>
            </a:extLst>
          </p:cNvPr>
          <p:cNvSpPr txBox="1"/>
          <p:nvPr/>
        </p:nvSpPr>
        <p:spPr>
          <a:xfrm>
            <a:off x="423333" y="3851869"/>
            <a:ext cx="10583334" cy="1200329"/>
          </a:xfrm>
          <a:prstGeom prst="rect">
            <a:avLst/>
          </a:prstGeom>
          <a:noFill/>
        </p:spPr>
        <p:txBody>
          <a:bodyPr wrap="square" rtlCol="0">
            <a:spAutoFit/>
          </a:bodyPr>
          <a:lstStyle/>
          <a:p>
            <a:r>
              <a:rPr lang="en-US" b="1" dirty="0"/>
              <a:t>Phương </a:t>
            </a:r>
            <a:r>
              <a:rPr lang="en-US" b="1" dirty="0" err="1"/>
              <a:t>pháp</a:t>
            </a:r>
            <a:r>
              <a:rPr lang="en-US" b="1" dirty="0"/>
              <a:t>:</a:t>
            </a:r>
          </a:p>
          <a:p>
            <a:r>
              <a:rPr lang="en-US" b="1" dirty="0"/>
              <a:t>- </a:t>
            </a:r>
            <a:r>
              <a:rPr lang="en-US" b="1" dirty="0" err="1"/>
              <a:t>Tổng</a:t>
            </a:r>
            <a:r>
              <a:rPr lang="en-US" b="1" dirty="0"/>
              <a:t> </a:t>
            </a:r>
            <a:r>
              <a:rPr lang="en-US" b="1" dirty="0" err="1"/>
              <a:t>hợp</a:t>
            </a:r>
            <a:r>
              <a:rPr lang="en-US" b="1" dirty="0"/>
              <a:t> </a:t>
            </a:r>
            <a:r>
              <a:rPr lang="en-US" b="1" dirty="0" err="1"/>
              <a:t>và</a:t>
            </a:r>
            <a:r>
              <a:rPr lang="en-US" b="1" dirty="0"/>
              <a:t> </a:t>
            </a:r>
            <a:r>
              <a:rPr lang="en-US" b="1" dirty="0" err="1"/>
              <a:t>làm</a:t>
            </a:r>
            <a:r>
              <a:rPr lang="en-US" b="1" dirty="0"/>
              <a:t> </a:t>
            </a:r>
            <a:r>
              <a:rPr lang="en-US" b="1" dirty="0" err="1"/>
              <a:t>sạch</a:t>
            </a:r>
            <a:r>
              <a:rPr lang="en-US" b="1" dirty="0"/>
              <a:t> </a:t>
            </a:r>
            <a:r>
              <a:rPr lang="en-US" b="1" dirty="0" err="1"/>
              <a:t>dữ</a:t>
            </a:r>
            <a:r>
              <a:rPr lang="en-US" b="1" dirty="0"/>
              <a:t> </a:t>
            </a:r>
            <a:r>
              <a:rPr lang="en-US" b="1" dirty="0" err="1"/>
              <a:t>liệu</a:t>
            </a:r>
            <a:r>
              <a:rPr lang="en-US" b="1" dirty="0"/>
              <a:t>: </a:t>
            </a:r>
            <a:r>
              <a:rPr lang="en-US" b="1" dirty="0" err="1"/>
              <a:t>xử</a:t>
            </a:r>
            <a:r>
              <a:rPr lang="en-US" b="1" dirty="0"/>
              <a:t> </a:t>
            </a:r>
            <a:r>
              <a:rPr lang="en-US" b="1" dirty="0" err="1"/>
              <a:t>lí</a:t>
            </a:r>
            <a:r>
              <a:rPr lang="en-US" b="1" dirty="0"/>
              <a:t> </a:t>
            </a:r>
            <a:r>
              <a:rPr lang="en-US" b="1" dirty="0" err="1"/>
              <a:t>dữ</a:t>
            </a:r>
            <a:r>
              <a:rPr lang="en-US" b="1" dirty="0"/>
              <a:t> </a:t>
            </a:r>
            <a:r>
              <a:rPr lang="en-US" b="1" dirty="0" err="1"/>
              <a:t>liệu</a:t>
            </a:r>
            <a:r>
              <a:rPr lang="en-US" b="1" dirty="0"/>
              <a:t> </a:t>
            </a:r>
            <a:r>
              <a:rPr lang="en-US" b="1" dirty="0" err="1"/>
              <a:t>bị</a:t>
            </a:r>
            <a:r>
              <a:rPr lang="en-US" b="1" dirty="0"/>
              <a:t> </a:t>
            </a:r>
            <a:r>
              <a:rPr lang="en-US" b="1" dirty="0" err="1"/>
              <a:t>nhập</a:t>
            </a:r>
            <a:r>
              <a:rPr lang="en-US" b="1" dirty="0"/>
              <a:t> </a:t>
            </a:r>
            <a:r>
              <a:rPr lang="en-US" b="1" dirty="0" err="1"/>
              <a:t>thiếu</a:t>
            </a:r>
            <a:r>
              <a:rPr lang="en-US" b="1" dirty="0"/>
              <a:t>/</a:t>
            </a:r>
            <a:r>
              <a:rPr lang="en-US" b="1" dirty="0" err="1"/>
              <a:t>nhập</a:t>
            </a:r>
            <a:r>
              <a:rPr lang="en-US" b="1" dirty="0"/>
              <a:t> </a:t>
            </a:r>
            <a:r>
              <a:rPr lang="en-US" b="1" dirty="0" err="1"/>
              <a:t>sai</a:t>
            </a:r>
            <a:r>
              <a:rPr lang="en-US" b="1" dirty="0"/>
              <a:t> (</a:t>
            </a:r>
            <a:r>
              <a:rPr lang="en-US" b="1" dirty="0" err="1"/>
              <a:t>GoogleSheet</a:t>
            </a:r>
            <a:r>
              <a:rPr lang="en-US" b="1" dirty="0"/>
              <a:t>/Python)</a:t>
            </a:r>
          </a:p>
          <a:p>
            <a:r>
              <a:rPr lang="en-US" b="1" dirty="0"/>
              <a:t>- </a:t>
            </a:r>
            <a:r>
              <a:rPr lang="en-US" b="1" dirty="0" err="1"/>
              <a:t>Tính</a:t>
            </a:r>
            <a:r>
              <a:rPr lang="en-US" b="1" dirty="0"/>
              <a:t> </a:t>
            </a:r>
            <a:r>
              <a:rPr lang="en-US" b="1" dirty="0" err="1"/>
              <a:t>toán</a:t>
            </a:r>
            <a:r>
              <a:rPr lang="en-US" b="1" dirty="0"/>
              <a:t>: </a:t>
            </a:r>
            <a:r>
              <a:rPr lang="en-US" b="1" dirty="0" err="1"/>
              <a:t>tính</a:t>
            </a:r>
            <a:r>
              <a:rPr lang="en-US" b="1" dirty="0"/>
              <a:t> </a:t>
            </a:r>
            <a:r>
              <a:rPr lang="en-US" b="1" dirty="0" err="1"/>
              <a:t>các</a:t>
            </a:r>
            <a:r>
              <a:rPr lang="en-US" b="1" dirty="0"/>
              <a:t> </a:t>
            </a:r>
            <a:r>
              <a:rPr lang="en-US" b="1" dirty="0" err="1"/>
              <a:t>chỉ</a:t>
            </a:r>
            <a:r>
              <a:rPr lang="en-US" b="1" dirty="0"/>
              <a:t> </a:t>
            </a:r>
            <a:r>
              <a:rPr lang="en-US" b="1" dirty="0" err="1"/>
              <a:t>số</a:t>
            </a:r>
            <a:r>
              <a:rPr lang="en-US" b="1" dirty="0"/>
              <a:t> </a:t>
            </a:r>
            <a:r>
              <a:rPr lang="en-US" b="1" dirty="0" err="1"/>
              <a:t>cần</a:t>
            </a:r>
            <a:r>
              <a:rPr lang="en-US" b="1" dirty="0"/>
              <a:t> </a:t>
            </a:r>
            <a:r>
              <a:rPr lang="en-US" b="1" dirty="0" err="1"/>
              <a:t>thiết</a:t>
            </a:r>
            <a:r>
              <a:rPr lang="en-US" b="1" dirty="0"/>
              <a:t> </a:t>
            </a:r>
            <a:r>
              <a:rPr lang="en-US" b="1" dirty="0" err="1"/>
              <a:t>cho</a:t>
            </a:r>
            <a:r>
              <a:rPr lang="en-US" b="1" dirty="0"/>
              <a:t> </a:t>
            </a:r>
            <a:r>
              <a:rPr lang="en-US" b="1" dirty="0" err="1"/>
              <a:t>quá</a:t>
            </a:r>
            <a:r>
              <a:rPr lang="en-US" b="1" dirty="0"/>
              <a:t> </a:t>
            </a:r>
            <a:r>
              <a:rPr lang="en-US" b="1" dirty="0" err="1"/>
              <a:t>trình</a:t>
            </a:r>
            <a:r>
              <a:rPr lang="en-US" b="1" dirty="0"/>
              <a:t> </a:t>
            </a:r>
            <a:r>
              <a:rPr lang="en-US" b="1" dirty="0" err="1"/>
              <a:t>phân</a:t>
            </a:r>
            <a:r>
              <a:rPr lang="en-US" b="1" dirty="0"/>
              <a:t> </a:t>
            </a:r>
            <a:r>
              <a:rPr lang="en-US" b="1" dirty="0" err="1"/>
              <a:t>tích</a:t>
            </a:r>
            <a:r>
              <a:rPr lang="en-US" b="1" dirty="0"/>
              <a:t> (</a:t>
            </a:r>
            <a:r>
              <a:rPr lang="en-US" b="1" dirty="0" err="1"/>
              <a:t>GoogleSheet</a:t>
            </a:r>
            <a:r>
              <a:rPr lang="en-US" b="1" dirty="0"/>
              <a:t>, </a:t>
            </a:r>
            <a:r>
              <a:rPr lang="en-US" b="1" dirty="0" err="1"/>
              <a:t>PowerBI</a:t>
            </a:r>
            <a:r>
              <a:rPr lang="en-US" b="1" dirty="0"/>
              <a:t>-DAX).</a:t>
            </a:r>
          </a:p>
          <a:p>
            <a:r>
              <a:rPr lang="en-US" b="1" dirty="0"/>
              <a:t>- </a:t>
            </a:r>
            <a:r>
              <a:rPr lang="en-US" b="1" dirty="0" err="1"/>
              <a:t>Trực</a:t>
            </a:r>
            <a:r>
              <a:rPr lang="en-US" b="1" dirty="0"/>
              <a:t> </a:t>
            </a:r>
            <a:r>
              <a:rPr lang="en-US" b="1" dirty="0" err="1"/>
              <a:t>quan</a:t>
            </a:r>
            <a:r>
              <a:rPr lang="en-US" b="1" dirty="0"/>
              <a:t> </a:t>
            </a:r>
            <a:r>
              <a:rPr lang="en-US" b="1" dirty="0" err="1"/>
              <a:t>hóa</a:t>
            </a:r>
            <a:r>
              <a:rPr lang="en-US" b="1" dirty="0"/>
              <a:t> </a:t>
            </a:r>
            <a:r>
              <a:rPr lang="en-US" b="1" dirty="0" err="1"/>
              <a:t>dữ</a:t>
            </a:r>
            <a:r>
              <a:rPr lang="en-US" b="1" dirty="0"/>
              <a:t> </a:t>
            </a:r>
            <a:r>
              <a:rPr lang="en-US" b="1" dirty="0" err="1"/>
              <a:t>liệu</a:t>
            </a:r>
            <a:r>
              <a:rPr lang="en-US" b="1" dirty="0"/>
              <a:t>: </a:t>
            </a:r>
            <a:r>
              <a:rPr lang="en-US" b="1" dirty="0" err="1"/>
              <a:t>PowerBI</a:t>
            </a:r>
            <a:r>
              <a:rPr lang="en-US" b="1" dirty="0"/>
              <a:t>.</a:t>
            </a:r>
            <a:endParaRPr lang="en-US" dirty="0"/>
          </a:p>
        </p:txBody>
      </p:sp>
      <p:sp>
        <p:nvSpPr>
          <p:cNvPr id="9" name="TextBox 8">
            <a:extLst>
              <a:ext uri="{FF2B5EF4-FFF2-40B4-BE49-F238E27FC236}">
                <a16:creationId xmlns:a16="http://schemas.microsoft.com/office/drawing/2014/main" id="{2F2933DB-3657-2A77-3FD0-58A776FECAAA}"/>
              </a:ext>
            </a:extLst>
          </p:cNvPr>
          <p:cNvSpPr txBox="1"/>
          <p:nvPr/>
        </p:nvSpPr>
        <p:spPr>
          <a:xfrm>
            <a:off x="423333" y="5180667"/>
            <a:ext cx="10583334" cy="923330"/>
          </a:xfrm>
          <a:prstGeom prst="rect">
            <a:avLst/>
          </a:prstGeom>
          <a:noFill/>
        </p:spPr>
        <p:txBody>
          <a:bodyPr wrap="square" rtlCol="0">
            <a:spAutoFit/>
          </a:bodyPr>
          <a:lstStyle/>
          <a:p>
            <a:r>
              <a:rPr lang="en-US" b="1" dirty="0" err="1"/>
              <a:t>Kết</a:t>
            </a:r>
            <a:r>
              <a:rPr lang="en-US" b="1" dirty="0"/>
              <a:t> </a:t>
            </a:r>
            <a:r>
              <a:rPr lang="en-US" b="1" dirty="0" err="1"/>
              <a:t>quả</a:t>
            </a:r>
            <a:r>
              <a:rPr lang="en-US" b="1" dirty="0"/>
              <a:t> </a:t>
            </a:r>
            <a:r>
              <a:rPr lang="en-US" b="1" dirty="0" err="1"/>
              <a:t>mong</a:t>
            </a:r>
            <a:r>
              <a:rPr lang="en-US" b="1" dirty="0"/>
              <a:t> </a:t>
            </a:r>
            <a:r>
              <a:rPr lang="en-US" b="1" dirty="0" err="1"/>
              <a:t>đợi</a:t>
            </a:r>
            <a:r>
              <a:rPr lang="en-US" b="1" dirty="0"/>
              <a:t>:</a:t>
            </a:r>
          </a:p>
          <a:p>
            <a:r>
              <a:rPr lang="en-US" b="1" dirty="0"/>
              <a:t>- </a:t>
            </a:r>
            <a:r>
              <a:rPr lang="en-US" b="1" dirty="0" err="1"/>
              <a:t>Đánh</a:t>
            </a:r>
            <a:r>
              <a:rPr lang="en-US" b="1" dirty="0"/>
              <a:t> </a:t>
            </a:r>
            <a:r>
              <a:rPr lang="en-US" b="1" dirty="0" err="1"/>
              <a:t>giá</a:t>
            </a:r>
            <a:r>
              <a:rPr lang="en-US" b="1" dirty="0"/>
              <a:t> </a:t>
            </a:r>
            <a:r>
              <a:rPr lang="en-US" b="1" dirty="0" err="1"/>
              <a:t>hiệu</a:t>
            </a:r>
            <a:r>
              <a:rPr lang="en-US" b="1" dirty="0"/>
              <a:t> </a:t>
            </a:r>
            <a:r>
              <a:rPr lang="en-US" b="1" dirty="0" err="1"/>
              <a:t>suất</a:t>
            </a:r>
            <a:r>
              <a:rPr lang="en-US" b="1" dirty="0"/>
              <a:t> </a:t>
            </a:r>
            <a:r>
              <a:rPr lang="en-US" b="1" dirty="0" err="1"/>
              <a:t>máy</a:t>
            </a:r>
            <a:r>
              <a:rPr lang="en-US" b="1" dirty="0"/>
              <a:t> </a:t>
            </a:r>
            <a:r>
              <a:rPr lang="en-US" b="1" dirty="0" err="1"/>
              <a:t>móc</a:t>
            </a:r>
            <a:r>
              <a:rPr lang="en-US" b="1" dirty="0"/>
              <a:t> </a:t>
            </a:r>
            <a:r>
              <a:rPr lang="en-US" b="1" dirty="0" err="1"/>
              <a:t>hiện</a:t>
            </a:r>
            <a:r>
              <a:rPr lang="en-US" b="1" dirty="0"/>
              <a:t> </a:t>
            </a:r>
            <a:r>
              <a:rPr lang="en-US" b="1" dirty="0" err="1"/>
              <a:t>tại</a:t>
            </a:r>
            <a:r>
              <a:rPr lang="en-US" b="1" dirty="0"/>
              <a:t> (</a:t>
            </a:r>
            <a:r>
              <a:rPr lang="en-US" b="1" dirty="0" err="1"/>
              <a:t>tốt</a:t>
            </a:r>
            <a:r>
              <a:rPr lang="en-US" b="1" dirty="0"/>
              <a:t>/</a:t>
            </a:r>
            <a:r>
              <a:rPr lang="en-US" b="1" dirty="0" err="1"/>
              <a:t>xấu</a:t>
            </a:r>
            <a:r>
              <a:rPr lang="en-US" b="1" dirty="0"/>
              <a:t>, </a:t>
            </a:r>
            <a:r>
              <a:rPr lang="en-US" b="1" dirty="0" err="1"/>
              <a:t>điểm</a:t>
            </a:r>
            <a:r>
              <a:rPr lang="en-US" b="1" dirty="0"/>
              <a:t> </a:t>
            </a:r>
            <a:r>
              <a:rPr lang="en-US" b="1" dirty="0" err="1"/>
              <a:t>mạnh</a:t>
            </a:r>
            <a:r>
              <a:rPr lang="en-US" b="1" dirty="0"/>
              <a:t>/</a:t>
            </a:r>
            <a:r>
              <a:rPr lang="en-US" b="1" dirty="0" err="1"/>
              <a:t>điểm</a:t>
            </a:r>
            <a:r>
              <a:rPr lang="en-US" b="1" dirty="0"/>
              <a:t> </a:t>
            </a:r>
            <a:r>
              <a:rPr lang="en-US" b="1" dirty="0" err="1"/>
              <a:t>yếu</a:t>
            </a:r>
            <a:r>
              <a:rPr lang="en-US" b="1" dirty="0"/>
              <a:t> ..</a:t>
            </a:r>
            <a:r>
              <a:rPr lang="en-US" b="1" dirty="0" err="1"/>
              <a:t>v..v</a:t>
            </a:r>
            <a:r>
              <a:rPr lang="en-US" b="1" dirty="0"/>
              <a:t>..).</a:t>
            </a:r>
          </a:p>
          <a:p>
            <a:r>
              <a:rPr lang="en-US" b="1" dirty="0"/>
              <a:t>- </a:t>
            </a:r>
            <a:r>
              <a:rPr lang="en-US" b="1" dirty="0" err="1"/>
              <a:t>Tìm</a:t>
            </a:r>
            <a:r>
              <a:rPr lang="en-US" b="1" dirty="0"/>
              <a:t> </a:t>
            </a:r>
            <a:r>
              <a:rPr lang="en-US" b="1" dirty="0" err="1"/>
              <a:t>ra</a:t>
            </a:r>
            <a:r>
              <a:rPr lang="en-US" b="1" dirty="0"/>
              <a:t> </a:t>
            </a:r>
            <a:r>
              <a:rPr lang="en-US" b="1" dirty="0" err="1"/>
              <a:t>những</a:t>
            </a:r>
            <a:r>
              <a:rPr lang="en-US" b="1" dirty="0"/>
              <a:t> </a:t>
            </a:r>
            <a:r>
              <a:rPr lang="en-US" b="1" dirty="0" err="1"/>
              <a:t>yếu</a:t>
            </a:r>
            <a:r>
              <a:rPr lang="en-US" b="1" dirty="0"/>
              <a:t> </a:t>
            </a:r>
            <a:r>
              <a:rPr lang="en-US" b="1" dirty="0" err="1"/>
              <a:t>tố</a:t>
            </a:r>
            <a:r>
              <a:rPr lang="en-US" b="1" dirty="0"/>
              <a:t> </a:t>
            </a:r>
            <a:r>
              <a:rPr lang="en-US" b="1" dirty="0" err="1"/>
              <a:t>lãng</a:t>
            </a:r>
            <a:r>
              <a:rPr lang="en-US" b="1" dirty="0"/>
              <a:t> </a:t>
            </a:r>
            <a:r>
              <a:rPr lang="en-US" b="1" dirty="0" err="1"/>
              <a:t>phí</a:t>
            </a:r>
            <a:r>
              <a:rPr lang="en-US" b="1" dirty="0"/>
              <a:t> </a:t>
            </a:r>
            <a:r>
              <a:rPr lang="en-US" b="1" dirty="0" err="1"/>
              <a:t>trong</a:t>
            </a:r>
            <a:r>
              <a:rPr lang="en-US" b="1" dirty="0"/>
              <a:t> </a:t>
            </a:r>
            <a:r>
              <a:rPr lang="en-US" b="1" dirty="0" err="1"/>
              <a:t>sản</a:t>
            </a:r>
            <a:r>
              <a:rPr lang="en-US" b="1" dirty="0"/>
              <a:t> </a:t>
            </a:r>
            <a:r>
              <a:rPr lang="en-US" b="1" dirty="0" err="1"/>
              <a:t>xuất</a:t>
            </a:r>
            <a:r>
              <a:rPr lang="en-US" b="1" dirty="0"/>
              <a:t> </a:t>
            </a:r>
            <a:r>
              <a:rPr lang="en-US" b="1" dirty="0" err="1"/>
              <a:t>và</a:t>
            </a:r>
            <a:r>
              <a:rPr lang="en-US" b="1" dirty="0"/>
              <a:t> </a:t>
            </a:r>
            <a:r>
              <a:rPr lang="en-US" b="1" dirty="0" err="1"/>
              <a:t>phương</a:t>
            </a:r>
            <a:r>
              <a:rPr lang="en-US" b="1" dirty="0"/>
              <a:t> </a:t>
            </a:r>
            <a:r>
              <a:rPr lang="en-US" b="1" dirty="0" err="1"/>
              <a:t>pháp</a:t>
            </a:r>
            <a:r>
              <a:rPr lang="en-US" b="1" dirty="0"/>
              <a:t> </a:t>
            </a:r>
            <a:r>
              <a:rPr lang="en-US" b="1" dirty="0" err="1"/>
              <a:t>để</a:t>
            </a:r>
            <a:r>
              <a:rPr lang="en-US" b="1" dirty="0"/>
              <a:t> </a:t>
            </a:r>
            <a:r>
              <a:rPr lang="en-US" b="1" dirty="0" err="1"/>
              <a:t>cải</a:t>
            </a:r>
            <a:r>
              <a:rPr lang="en-US" b="1" dirty="0"/>
              <a:t> </a:t>
            </a:r>
            <a:r>
              <a:rPr lang="en-US" b="1" dirty="0" err="1"/>
              <a:t>thiện</a:t>
            </a:r>
            <a:r>
              <a:rPr lang="en-US" b="1" dirty="0"/>
              <a:t>.</a:t>
            </a:r>
            <a:endParaRPr lang="en-US" dirty="0"/>
          </a:p>
        </p:txBody>
      </p:sp>
    </p:spTree>
    <p:extLst>
      <p:ext uri="{BB962C8B-B14F-4D97-AF65-F5344CB8AC3E}">
        <p14:creationId xmlns:p14="http://schemas.microsoft.com/office/powerpoint/2010/main" val="304282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1BE73B-DFD6-03EA-1EF9-87B9841FC12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93F5AC-BB60-55CA-9914-2CB78CB9A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13D4BF-530B-1890-5406-4C547A0C804D}"/>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1"/>
                </a:solidFill>
                <a:latin typeface="+mj-lt"/>
                <a:ea typeface="+mj-ea"/>
                <a:cs typeface="+mj-cs"/>
              </a:rPr>
              <a:t>2.Xử </a:t>
            </a:r>
            <a:r>
              <a:rPr lang="en-US" sz="4000" b="1" kern="1200" dirty="0" err="1">
                <a:solidFill>
                  <a:schemeClr val="tx1"/>
                </a:solidFill>
                <a:latin typeface="+mj-lt"/>
                <a:ea typeface="+mj-ea"/>
                <a:cs typeface="+mj-cs"/>
              </a:rPr>
              <a:t>lí</a:t>
            </a:r>
            <a:r>
              <a:rPr lang="en-US" sz="4000" b="1" kern="1200" dirty="0">
                <a:solidFill>
                  <a:schemeClr val="tx1"/>
                </a:solidFill>
                <a:latin typeface="+mj-lt"/>
                <a:ea typeface="+mj-ea"/>
                <a:cs typeface="+mj-cs"/>
              </a:rPr>
              <a:t> </a:t>
            </a:r>
            <a:r>
              <a:rPr lang="en-US" sz="4000" b="1" kern="1200" dirty="0" err="1">
                <a:solidFill>
                  <a:schemeClr val="tx1"/>
                </a:solidFill>
                <a:latin typeface="+mj-lt"/>
                <a:ea typeface="+mj-ea"/>
                <a:cs typeface="+mj-cs"/>
              </a:rPr>
              <a:t>dữ</a:t>
            </a:r>
            <a:r>
              <a:rPr lang="en-US" sz="4000" b="1" kern="1200" dirty="0">
                <a:solidFill>
                  <a:schemeClr val="tx1"/>
                </a:solidFill>
                <a:latin typeface="+mj-lt"/>
                <a:ea typeface="+mj-ea"/>
                <a:cs typeface="+mj-cs"/>
              </a:rPr>
              <a:t> </a:t>
            </a:r>
            <a:r>
              <a:rPr lang="en-US" sz="4000" b="1" kern="1200" dirty="0" err="1">
                <a:solidFill>
                  <a:schemeClr val="tx1"/>
                </a:solidFill>
                <a:latin typeface="+mj-lt"/>
                <a:ea typeface="+mj-ea"/>
                <a:cs typeface="+mj-cs"/>
              </a:rPr>
              <a:t>liệu</a:t>
            </a:r>
            <a:r>
              <a:rPr lang="en-US" sz="4000" b="1" kern="1200" dirty="0">
                <a:solidFill>
                  <a:schemeClr val="tx1"/>
                </a:solidFill>
                <a:latin typeface="+mj-lt"/>
                <a:ea typeface="+mj-ea"/>
                <a:cs typeface="+mj-cs"/>
              </a:rPr>
              <a:t>:</a:t>
            </a:r>
          </a:p>
        </p:txBody>
      </p:sp>
      <p:sp>
        <p:nvSpPr>
          <p:cNvPr id="15" name="sketch line">
            <a:extLst>
              <a:ext uri="{FF2B5EF4-FFF2-40B4-BE49-F238E27FC236}">
                <a16:creationId xmlns:a16="http://schemas.microsoft.com/office/drawing/2014/main" id="{A425F834-ED64-970A-D52F-632F23DFD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92CBE73-2F8D-F9C3-C163-889DF4E8AFC9}"/>
              </a:ext>
            </a:extLst>
          </p:cNvPr>
          <p:cNvPicPr>
            <a:picLocks noChangeAspect="1"/>
          </p:cNvPicPr>
          <p:nvPr/>
        </p:nvPicPr>
        <p:blipFill>
          <a:blip r:embed="rId2"/>
          <a:stretch>
            <a:fillRect/>
          </a:stretch>
        </p:blipFill>
        <p:spPr>
          <a:xfrm>
            <a:off x="638881" y="2381504"/>
            <a:ext cx="5107624" cy="3677189"/>
          </a:xfrm>
          <a:prstGeom prst="rect">
            <a:avLst/>
          </a:prstGeom>
        </p:spPr>
      </p:pic>
      <p:pic>
        <p:nvPicPr>
          <p:cNvPr id="4" name="Picture 3">
            <a:extLst>
              <a:ext uri="{FF2B5EF4-FFF2-40B4-BE49-F238E27FC236}">
                <a16:creationId xmlns:a16="http://schemas.microsoft.com/office/drawing/2014/main" id="{849B13AB-0301-E216-0A91-A4AF932DC0A5}"/>
              </a:ext>
            </a:extLst>
          </p:cNvPr>
          <p:cNvPicPr>
            <a:picLocks noChangeAspect="1"/>
          </p:cNvPicPr>
          <p:nvPr/>
        </p:nvPicPr>
        <p:blipFill>
          <a:blip r:embed="rId3"/>
          <a:stretch>
            <a:fillRect/>
          </a:stretch>
        </p:blipFill>
        <p:spPr>
          <a:xfrm>
            <a:off x="6538740" y="2685192"/>
            <a:ext cx="4900785" cy="3118010"/>
          </a:xfrm>
          <a:prstGeom prst="rect">
            <a:avLst/>
          </a:prstGeom>
        </p:spPr>
      </p:pic>
      <p:sp>
        <p:nvSpPr>
          <p:cNvPr id="5" name="TextBox 4">
            <a:extLst>
              <a:ext uri="{FF2B5EF4-FFF2-40B4-BE49-F238E27FC236}">
                <a16:creationId xmlns:a16="http://schemas.microsoft.com/office/drawing/2014/main" id="{736E05AD-0556-FDFC-4750-FC39FAE9101B}"/>
              </a:ext>
            </a:extLst>
          </p:cNvPr>
          <p:cNvSpPr txBox="1"/>
          <p:nvPr/>
        </p:nvSpPr>
        <p:spPr>
          <a:xfrm>
            <a:off x="515122" y="1849135"/>
            <a:ext cx="3386669" cy="369332"/>
          </a:xfrm>
          <a:prstGeom prst="rect">
            <a:avLst/>
          </a:prstGeom>
          <a:noFill/>
        </p:spPr>
        <p:txBody>
          <a:bodyPr wrap="square" rtlCol="0">
            <a:spAutoFit/>
          </a:bodyPr>
          <a:lstStyle/>
          <a:p>
            <a:r>
              <a:rPr lang="en-US" b="1" dirty="0" err="1"/>
              <a:t>Làm</a:t>
            </a:r>
            <a:r>
              <a:rPr lang="en-US" b="1" dirty="0"/>
              <a:t> </a:t>
            </a:r>
            <a:r>
              <a:rPr lang="en-US" b="1" dirty="0" err="1"/>
              <a:t>sạch</a:t>
            </a:r>
            <a:r>
              <a:rPr lang="en-US" b="1" dirty="0"/>
              <a:t> </a:t>
            </a:r>
            <a:r>
              <a:rPr lang="en-US" b="1" dirty="0" err="1"/>
              <a:t>dữ</a:t>
            </a:r>
            <a:r>
              <a:rPr lang="en-US" b="1" dirty="0"/>
              <a:t> </a:t>
            </a:r>
            <a:r>
              <a:rPr lang="en-US" b="1" dirty="0" err="1"/>
              <a:t>liệu</a:t>
            </a:r>
            <a:r>
              <a:rPr lang="en-US" b="1" dirty="0"/>
              <a:t> </a:t>
            </a:r>
            <a:r>
              <a:rPr lang="en-US" b="1" dirty="0" err="1"/>
              <a:t>bằng</a:t>
            </a:r>
            <a:r>
              <a:rPr lang="en-US" b="1" dirty="0"/>
              <a:t> Python:</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1B2A628-7D3B-A427-12D2-1C9FE25DD3FD}"/>
                  </a:ext>
                </a:extLst>
              </p14:cNvPr>
              <p14:cNvContentPartPr/>
              <p14:nvPr/>
            </p14:nvContentPartPr>
            <p14:xfrm>
              <a:off x="-667005" y="4438785"/>
              <a:ext cx="360" cy="360"/>
            </p14:xfrm>
          </p:contentPart>
        </mc:Choice>
        <mc:Fallback xmlns="">
          <p:pic>
            <p:nvPicPr>
              <p:cNvPr id="6" name="Ink 5">
                <a:extLst>
                  <a:ext uri="{FF2B5EF4-FFF2-40B4-BE49-F238E27FC236}">
                    <a16:creationId xmlns:a16="http://schemas.microsoft.com/office/drawing/2014/main" id="{E1B2A628-7D3B-A427-12D2-1C9FE25DD3FD}"/>
                  </a:ext>
                </a:extLst>
              </p:cNvPr>
              <p:cNvPicPr/>
              <p:nvPr/>
            </p:nvPicPr>
            <p:blipFill>
              <a:blip r:embed="rId5"/>
              <a:stretch>
                <a:fillRect/>
              </a:stretch>
            </p:blipFill>
            <p:spPr>
              <a:xfrm>
                <a:off x="-673125" y="4432665"/>
                <a:ext cx="12600" cy="12600"/>
              </a:xfrm>
              <a:prstGeom prst="rect">
                <a:avLst/>
              </a:prstGeom>
            </p:spPr>
          </p:pic>
        </mc:Fallback>
      </mc:AlternateContent>
      <p:sp>
        <p:nvSpPr>
          <p:cNvPr id="9" name="Rectangle 8">
            <a:extLst>
              <a:ext uri="{FF2B5EF4-FFF2-40B4-BE49-F238E27FC236}">
                <a16:creationId xmlns:a16="http://schemas.microsoft.com/office/drawing/2014/main" id="{E9FB7DEE-ED7A-FB96-2B56-911D45AE7FA6}"/>
              </a:ext>
            </a:extLst>
          </p:cNvPr>
          <p:cNvSpPr/>
          <p:nvPr/>
        </p:nvSpPr>
        <p:spPr>
          <a:xfrm>
            <a:off x="819150" y="3147592"/>
            <a:ext cx="4019550" cy="1832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5A9984-B5CF-49BC-2401-71A824A7D09B}"/>
              </a:ext>
            </a:extLst>
          </p:cNvPr>
          <p:cNvSpPr/>
          <p:nvPr/>
        </p:nvSpPr>
        <p:spPr>
          <a:xfrm>
            <a:off x="752475" y="4347154"/>
            <a:ext cx="2038350" cy="1832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A88E23-5D01-BCC2-49FC-A97725C46877}"/>
              </a:ext>
            </a:extLst>
          </p:cNvPr>
          <p:cNvSpPr/>
          <p:nvPr/>
        </p:nvSpPr>
        <p:spPr>
          <a:xfrm>
            <a:off x="752475" y="4976917"/>
            <a:ext cx="2162175" cy="1832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8904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35E20A-BA10-4D16-ACAC-D456515D848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0FEED67-5F48-A970-ECAE-9A6844C62D1C}"/>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chemeClr val="tx1"/>
                </a:solidFill>
                <a:latin typeface="+mj-lt"/>
                <a:ea typeface="+mj-ea"/>
                <a:cs typeface="+mj-cs"/>
              </a:rPr>
              <a:t>2.Xử </a:t>
            </a:r>
            <a:r>
              <a:rPr lang="en-US" sz="3600" b="1" kern="1200" dirty="0" err="1">
                <a:solidFill>
                  <a:schemeClr val="tx1"/>
                </a:solidFill>
                <a:latin typeface="+mj-lt"/>
                <a:ea typeface="+mj-ea"/>
                <a:cs typeface="+mj-cs"/>
              </a:rPr>
              <a:t>lí</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dữ</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liệu</a:t>
            </a:r>
            <a:r>
              <a:rPr lang="en-US" sz="3600" b="1" kern="1200" dirty="0">
                <a:solidFill>
                  <a:schemeClr val="tx1"/>
                </a:solidFill>
                <a:latin typeface="+mj-lt"/>
                <a:ea typeface="+mj-ea"/>
                <a:cs typeface="+mj-cs"/>
              </a:rPr>
              <a:t>:</a:t>
            </a:r>
          </a:p>
        </p:txBody>
      </p:sp>
      <p:sp>
        <p:nvSpPr>
          <p:cNvPr id="1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code&#10;&#10;AI-generated content may be incorrect.">
            <a:extLst>
              <a:ext uri="{FF2B5EF4-FFF2-40B4-BE49-F238E27FC236}">
                <a16:creationId xmlns:a16="http://schemas.microsoft.com/office/drawing/2014/main" id="{81A9390A-F495-8BE6-F16A-C6D8C1C17322}"/>
              </a:ext>
            </a:extLst>
          </p:cNvPr>
          <p:cNvPicPr>
            <a:picLocks noChangeAspect="1"/>
          </p:cNvPicPr>
          <p:nvPr/>
        </p:nvPicPr>
        <p:blipFill>
          <a:blip r:embed="rId2"/>
          <a:stretch>
            <a:fillRect/>
          </a:stretch>
        </p:blipFill>
        <p:spPr>
          <a:xfrm>
            <a:off x="304800" y="2701714"/>
            <a:ext cx="11515623" cy="2404545"/>
          </a:xfrm>
          <a:prstGeom prst="rect">
            <a:avLst/>
          </a:prstGeom>
        </p:spPr>
      </p:pic>
    </p:spTree>
    <p:extLst>
      <p:ext uri="{BB962C8B-B14F-4D97-AF65-F5344CB8AC3E}">
        <p14:creationId xmlns:p14="http://schemas.microsoft.com/office/powerpoint/2010/main" val="888385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438126-EDF9-260E-5245-6A1E0D1AAD4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720E263-0C96-3C31-6CB8-BEE3AF99D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8A13DD-06A3-EAA5-734D-96FA87E45477}"/>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chemeClr val="tx1"/>
                </a:solidFill>
                <a:latin typeface="+mj-lt"/>
                <a:ea typeface="+mj-ea"/>
                <a:cs typeface="+mj-cs"/>
              </a:rPr>
              <a:t>3.Nội dung </a:t>
            </a:r>
            <a:r>
              <a:rPr lang="en-US" sz="3600" b="1" kern="1200" dirty="0" err="1">
                <a:solidFill>
                  <a:schemeClr val="tx1"/>
                </a:solidFill>
                <a:latin typeface="+mj-lt"/>
                <a:ea typeface="+mj-ea"/>
                <a:cs typeface="+mj-cs"/>
              </a:rPr>
              <a:t>phân</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tích</a:t>
            </a:r>
            <a:endParaRPr lang="en-US" sz="3600" b="1"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581BAE1F-EACD-84B9-FE48-017951B0F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3B845E-922C-A7DA-31B1-581FEF4FC24F}"/>
              </a:ext>
            </a:extLst>
          </p:cNvPr>
          <p:cNvSpPr txBox="1"/>
          <p:nvPr/>
        </p:nvSpPr>
        <p:spPr>
          <a:xfrm>
            <a:off x="1796141" y="2076732"/>
            <a:ext cx="9552215" cy="646331"/>
          </a:xfrm>
          <a:prstGeom prst="rect">
            <a:avLst/>
          </a:prstGeom>
          <a:noFill/>
        </p:spPr>
        <p:txBody>
          <a:bodyPr wrap="square" rtlCol="0">
            <a:spAutoFit/>
          </a:bodyPr>
          <a:lstStyle/>
          <a:p>
            <a:r>
              <a:rPr lang="en-US" dirty="0"/>
              <a:t>OEE (Overall Equipment Effectiveness): </a:t>
            </a:r>
            <a:r>
              <a:rPr lang="en-US" dirty="0" err="1"/>
              <a:t>chỉ</a:t>
            </a:r>
            <a:r>
              <a:rPr lang="en-US" dirty="0"/>
              <a:t> </a:t>
            </a:r>
            <a:r>
              <a:rPr lang="en-US" dirty="0" err="1"/>
              <a:t>số</a:t>
            </a:r>
            <a:r>
              <a:rPr lang="en-US" dirty="0"/>
              <a:t> </a:t>
            </a:r>
            <a:r>
              <a:rPr lang="en-US" dirty="0" err="1"/>
              <a:t>đo</a:t>
            </a:r>
            <a:r>
              <a:rPr lang="en-US" dirty="0"/>
              <a:t> </a:t>
            </a:r>
            <a:r>
              <a:rPr lang="en-US" dirty="0" err="1"/>
              <a:t>lường</a:t>
            </a:r>
            <a:r>
              <a:rPr lang="en-US" dirty="0"/>
              <a:t> </a:t>
            </a:r>
            <a:r>
              <a:rPr lang="en-US" dirty="0" err="1"/>
              <a:t>hiệu</a:t>
            </a:r>
            <a:r>
              <a:rPr lang="en-US" dirty="0"/>
              <a:t> </a:t>
            </a:r>
            <a:r>
              <a:rPr lang="en-US" dirty="0" err="1"/>
              <a:t>suất</a:t>
            </a:r>
            <a:r>
              <a:rPr lang="en-US" dirty="0"/>
              <a:t> </a:t>
            </a:r>
            <a:r>
              <a:rPr lang="en-US" dirty="0" err="1"/>
              <a:t>tổng</a:t>
            </a:r>
            <a:r>
              <a:rPr lang="en-US" dirty="0"/>
              <a:t> </a:t>
            </a:r>
            <a:r>
              <a:rPr lang="en-US" dirty="0" err="1"/>
              <a:t>thể</a:t>
            </a:r>
            <a:r>
              <a:rPr lang="en-US" dirty="0"/>
              <a:t> </a:t>
            </a:r>
            <a:r>
              <a:rPr lang="en-US" dirty="0" err="1"/>
              <a:t>của</a:t>
            </a:r>
            <a:r>
              <a:rPr lang="en-US" dirty="0"/>
              <a:t> </a:t>
            </a:r>
            <a:r>
              <a:rPr lang="en-US" dirty="0" err="1"/>
              <a:t>máy</a:t>
            </a:r>
            <a:r>
              <a:rPr lang="en-US" dirty="0"/>
              <a:t> </a:t>
            </a:r>
            <a:r>
              <a:rPr lang="en-US" dirty="0" err="1"/>
              <a:t>móc</a:t>
            </a:r>
            <a:r>
              <a:rPr lang="en-US" dirty="0"/>
              <a:t>.</a:t>
            </a:r>
          </a:p>
          <a:p>
            <a:r>
              <a:rPr lang="en-US" dirty="0" err="1"/>
              <a:t>Dựa</a:t>
            </a:r>
            <a:r>
              <a:rPr lang="en-US" dirty="0"/>
              <a:t> </a:t>
            </a:r>
            <a:r>
              <a:rPr lang="en-US" dirty="0" err="1"/>
              <a:t>trên</a:t>
            </a:r>
            <a:r>
              <a:rPr lang="en-US" dirty="0"/>
              <a:t> 3 </a:t>
            </a:r>
            <a:r>
              <a:rPr lang="en-US" dirty="0" err="1"/>
              <a:t>yếu</a:t>
            </a:r>
            <a:r>
              <a:rPr lang="en-US" dirty="0"/>
              <a:t> </a:t>
            </a:r>
            <a:r>
              <a:rPr lang="en-US" dirty="0" err="1"/>
              <a:t>tố</a:t>
            </a:r>
            <a:r>
              <a:rPr lang="en-US" dirty="0"/>
              <a:t>: </a:t>
            </a:r>
            <a:r>
              <a:rPr lang="en-US" dirty="0" err="1"/>
              <a:t>thời</a:t>
            </a:r>
            <a:r>
              <a:rPr lang="en-US" dirty="0"/>
              <a:t> </a:t>
            </a:r>
            <a:r>
              <a:rPr lang="en-US" dirty="0" err="1"/>
              <a:t>gian</a:t>
            </a:r>
            <a:r>
              <a:rPr lang="en-US" dirty="0"/>
              <a:t> </a:t>
            </a:r>
            <a:r>
              <a:rPr lang="en-US" dirty="0" err="1"/>
              <a:t>chạy</a:t>
            </a:r>
            <a:r>
              <a:rPr lang="en-US" dirty="0"/>
              <a:t> </a:t>
            </a:r>
            <a:r>
              <a:rPr lang="en-US" dirty="0" err="1"/>
              <a:t>máy</a:t>
            </a:r>
            <a:r>
              <a:rPr lang="en-US" dirty="0"/>
              <a:t>, </a:t>
            </a:r>
            <a:r>
              <a:rPr lang="en-US" dirty="0" err="1"/>
              <a:t>tốc</a:t>
            </a:r>
            <a:r>
              <a:rPr lang="en-US" dirty="0"/>
              <a:t> </a:t>
            </a:r>
            <a:r>
              <a:rPr lang="en-US" dirty="0" err="1"/>
              <a:t>độ</a:t>
            </a:r>
            <a:r>
              <a:rPr lang="en-US" dirty="0"/>
              <a:t> </a:t>
            </a:r>
            <a:r>
              <a:rPr lang="en-US" dirty="0" err="1"/>
              <a:t>chạy</a:t>
            </a:r>
            <a:r>
              <a:rPr lang="en-US" dirty="0"/>
              <a:t> </a:t>
            </a:r>
            <a:r>
              <a:rPr lang="en-US" dirty="0" err="1"/>
              <a:t>máy</a:t>
            </a:r>
            <a:r>
              <a:rPr lang="en-US" dirty="0"/>
              <a:t> </a:t>
            </a:r>
            <a:r>
              <a:rPr lang="en-US" dirty="0" err="1"/>
              <a:t>và</a:t>
            </a:r>
            <a:r>
              <a:rPr lang="en-US" dirty="0"/>
              <a:t> </a:t>
            </a:r>
            <a:r>
              <a:rPr lang="en-US" dirty="0" err="1"/>
              <a:t>số</a:t>
            </a:r>
            <a:r>
              <a:rPr lang="en-US" dirty="0"/>
              <a:t> </a:t>
            </a:r>
            <a:r>
              <a:rPr lang="en-US" dirty="0" err="1"/>
              <a:t>lượng</a:t>
            </a:r>
            <a:r>
              <a:rPr lang="en-US" dirty="0"/>
              <a:t> </a:t>
            </a:r>
            <a:r>
              <a:rPr lang="en-US" dirty="0" err="1"/>
              <a:t>sản</a:t>
            </a:r>
            <a:r>
              <a:rPr lang="en-US" dirty="0"/>
              <a:t> </a:t>
            </a:r>
            <a:r>
              <a:rPr lang="en-US" dirty="0" err="1"/>
              <a:t>phẩm</a:t>
            </a:r>
            <a:r>
              <a:rPr lang="en-US" dirty="0"/>
              <a:t> </a:t>
            </a:r>
            <a:r>
              <a:rPr lang="en-US" dirty="0" err="1"/>
              <a:t>đạt</a:t>
            </a:r>
            <a:r>
              <a:rPr lang="en-US" dirty="0"/>
              <a:t> </a:t>
            </a:r>
            <a:r>
              <a:rPr lang="en-US" dirty="0" err="1"/>
              <a:t>chất</a:t>
            </a:r>
            <a:r>
              <a:rPr lang="en-US" dirty="0"/>
              <a:t> </a:t>
            </a:r>
            <a:r>
              <a:rPr lang="en-US" dirty="0" err="1"/>
              <a:t>lượng</a:t>
            </a:r>
            <a:r>
              <a:rPr lang="en-US" dirty="0"/>
              <a:t>.</a:t>
            </a:r>
          </a:p>
        </p:txBody>
      </p:sp>
      <p:grpSp>
        <p:nvGrpSpPr>
          <p:cNvPr id="4" name="Group 3">
            <a:extLst>
              <a:ext uri="{FF2B5EF4-FFF2-40B4-BE49-F238E27FC236}">
                <a16:creationId xmlns:a16="http://schemas.microsoft.com/office/drawing/2014/main" id="{B1C90F64-1440-10E0-0A27-DA4854BBE50C}"/>
              </a:ext>
            </a:extLst>
          </p:cNvPr>
          <p:cNvGrpSpPr/>
          <p:nvPr/>
        </p:nvGrpSpPr>
        <p:grpSpPr>
          <a:xfrm>
            <a:off x="2400300" y="2966703"/>
            <a:ext cx="7531666" cy="2595898"/>
            <a:chOff x="2384584" y="1325880"/>
            <a:chExt cx="8261639" cy="2944774"/>
          </a:xfrm>
        </p:grpSpPr>
        <p:sp>
          <p:nvSpPr>
            <p:cNvPr id="5" name="Rectangle: Rounded Corners 4">
              <a:extLst>
                <a:ext uri="{FF2B5EF4-FFF2-40B4-BE49-F238E27FC236}">
                  <a16:creationId xmlns:a16="http://schemas.microsoft.com/office/drawing/2014/main" id="{39F11BA3-B3F3-9815-4247-6FDF124353DF}"/>
                </a:ext>
              </a:extLst>
            </p:cNvPr>
            <p:cNvSpPr/>
            <p:nvPr/>
          </p:nvSpPr>
          <p:spPr>
            <a:xfrm>
              <a:off x="2384584" y="1325880"/>
              <a:ext cx="8261639" cy="48905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err="1"/>
                <a:t>Kế</a:t>
              </a:r>
              <a:r>
                <a:rPr lang="en-US" b="1" dirty="0"/>
                <a:t> </a:t>
              </a:r>
              <a:r>
                <a:rPr lang="en-US" b="1" dirty="0" err="1"/>
                <a:t>hoạch</a:t>
              </a:r>
              <a:r>
                <a:rPr lang="en-US" b="1" dirty="0"/>
                <a:t> </a:t>
              </a:r>
              <a:r>
                <a:rPr lang="en-US" b="1" dirty="0" err="1"/>
                <a:t>sản</a:t>
              </a:r>
              <a:r>
                <a:rPr lang="en-US" b="1" dirty="0"/>
                <a:t> </a:t>
              </a:r>
              <a:r>
                <a:rPr lang="en-US" b="1" dirty="0" err="1"/>
                <a:t>xuất</a:t>
              </a:r>
              <a:endParaRPr lang="en-US" b="1" dirty="0"/>
            </a:p>
          </p:txBody>
        </p:sp>
        <p:sp>
          <p:nvSpPr>
            <p:cNvPr id="6" name="Rectangle: Rounded Corners 5">
              <a:extLst>
                <a:ext uri="{FF2B5EF4-FFF2-40B4-BE49-F238E27FC236}">
                  <a16:creationId xmlns:a16="http://schemas.microsoft.com/office/drawing/2014/main" id="{3A50E486-D93B-B65E-CF87-FA8A01E1A5F3}"/>
                </a:ext>
              </a:extLst>
            </p:cNvPr>
            <p:cNvSpPr/>
            <p:nvPr/>
          </p:nvSpPr>
          <p:spPr>
            <a:xfrm>
              <a:off x="2384584" y="2091037"/>
              <a:ext cx="6540704" cy="489058"/>
            </a:xfrm>
            <a:prstGeom prst="roundRect">
              <a:avLst>
                <a:gd name="adj" fmla="val 17751"/>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Availability</a:t>
              </a:r>
            </a:p>
          </p:txBody>
        </p:sp>
        <p:sp>
          <p:nvSpPr>
            <p:cNvPr id="7" name="Rectangle: Rounded Corners 6">
              <a:extLst>
                <a:ext uri="{FF2B5EF4-FFF2-40B4-BE49-F238E27FC236}">
                  <a16:creationId xmlns:a16="http://schemas.microsoft.com/office/drawing/2014/main" id="{61D54483-34E0-8D35-509D-C2B0C8ED02DB}"/>
                </a:ext>
              </a:extLst>
            </p:cNvPr>
            <p:cNvSpPr/>
            <p:nvPr/>
          </p:nvSpPr>
          <p:spPr>
            <a:xfrm>
              <a:off x="2384584" y="2861890"/>
              <a:ext cx="4652333" cy="489058"/>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Performance</a:t>
              </a:r>
            </a:p>
          </p:txBody>
        </p:sp>
        <p:sp>
          <p:nvSpPr>
            <p:cNvPr id="9" name="Rectangle: Rounded Corners 8">
              <a:extLst>
                <a:ext uri="{FF2B5EF4-FFF2-40B4-BE49-F238E27FC236}">
                  <a16:creationId xmlns:a16="http://schemas.microsoft.com/office/drawing/2014/main" id="{3D317F65-77B3-BB8E-BC02-96EC53B02F4A}"/>
                </a:ext>
              </a:extLst>
            </p:cNvPr>
            <p:cNvSpPr/>
            <p:nvPr/>
          </p:nvSpPr>
          <p:spPr>
            <a:xfrm>
              <a:off x="2384584" y="3611994"/>
              <a:ext cx="2857112" cy="49328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Quality</a:t>
              </a:r>
            </a:p>
          </p:txBody>
        </p:sp>
        <p:sp>
          <p:nvSpPr>
            <p:cNvPr id="10" name="Rectangle: Rounded Corners 9">
              <a:extLst>
                <a:ext uri="{FF2B5EF4-FFF2-40B4-BE49-F238E27FC236}">
                  <a16:creationId xmlns:a16="http://schemas.microsoft.com/office/drawing/2014/main" id="{A0CC99D8-EBD5-7DAA-0FD9-CF92501CA5BB}"/>
                </a:ext>
              </a:extLst>
            </p:cNvPr>
            <p:cNvSpPr/>
            <p:nvPr/>
          </p:nvSpPr>
          <p:spPr>
            <a:xfrm>
              <a:off x="8925288" y="2091035"/>
              <a:ext cx="1720934" cy="489060"/>
            </a:xfrm>
            <a:prstGeom prst="roundRect">
              <a:avLst>
                <a:gd name="adj" fmla="val 2096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err="1"/>
                <a:t>Thời</a:t>
              </a:r>
              <a:r>
                <a:rPr lang="en-US" sz="1400" b="1" dirty="0"/>
                <a:t> </a:t>
              </a:r>
              <a:r>
                <a:rPr lang="en-US" sz="1400" b="1" dirty="0" err="1"/>
                <a:t>gian</a:t>
              </a:r>
              <a:endParaRPr lang="en-US" sz="1400" b="1" dirty="0"/>
            </a:p>
            <a:p>
              <a:pPr algn="ctr"/>
              <a:r>
                <a:rPr lang="en-US" sz="1400" b="1" dirty="0" err="1"/>
                <a:t>ngưng</a:t>
              </a:r>
              <a:r>
                <a:rPr lang="en-US" sz="1400" b="1" dirty="0"/>
                <a:t> </a:t>
              </a:r>
              <a:r>
                <a:rPr lang="en-US" sz="1400" b="1" dirty="0" err="1"/>
                <a:t>máy</a:t>
              </a:r>
              <a:endParaRPr lang="en-US" sz="1400" b="1" dirty="0"/>
            </a:p>
          </p:txBody>
        </p:sp>
        <p:sp>
          <p:nvSpPr>
            <p:cNvPr id="11" name="Rectangle: Rounded Corners 10">
              <a:extLst>
                <a:ext uri="{FF2B5EF4-FFF2-40B4-BE49-F238E27FC236}">
                  <a16:creationId xmlns:a16="http://schemas.microsoft.com/office/drawing/2014/main" id="{D18983DD-3B9A-8FE0-5022-B04F19B1B5F8}"/>
                </a:ext>
              </a:extLst>
            </p:cNvPr>
            <p:cNvSpPr/>
            <p:nvPr/>
          </p:nvSpPr>
          <p:spPr>
            <a:xfrm>
              <a:off x="7036917" y="2865992"/>
              <a:ext cx="1885331" cy="489058"/>
            </a:xfrm>
            <a:prstGeom prst="roundRect">
              <a:avLst>
                <a:gd name="adj" fmla="val 2096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err="1"/>
                <a:t>Tốc</a:t>
              </a:r>
              <a:r>
                <a:rPr lang="en-US" sz="1400" b="1" dirty="0"/>
                <a:t> </a:t>
              </a:r>
              <a:r>
                <a:rPr lang="en-US" sz="1400" b="1" dirty="0" err="1"/>
                <a:t>độ</a:t>
              </a:r>
              <a:r>
                <a:rPr lang="en-US" sz="1400" b="1" dirty="0"/>
                <a:t> </a:t>
              </a:r>
              <a:r>
                <a:rPr lang="en-US" sz="1400" b="1" dirty="0" err="1"/>
                <a:t>máy</a:t>
              </a:r>
              <a:r>
                <a:rPr lang="en-US" sz="1400" b="1" dirty="0"/>
                <a:t> </a:t>
              </a:r>
              <a:r>
                <a:rPr lang="en-US" sz="1400" b="1" dirty="0" err="1"/>
                <a:t>chậm</a:t>
              </a:r>
              <a:r>
                <a:rPr lang="en-US" sz="1400" b="1" dirty="0"/>
                <a:t> </a:t>
              </a:r>
              <a:r>
                <a:rPr lang="en-US" sz="1400" b="1" dirty="0" err="1"/>
                <a:t>hơn</a:t>
              </a:r>
              <a:r>
                <a:rPr lang="en-US" sz="1400" b="1" dirty="0"/>
                <a:t> </a:t>
              </a:r>
              <a:r>
                <a:rPr lang="en-US" sz="1400" b="1" dirty="0" err="1"/>
                <a:t>chuẩn</a:t>
              </a:r>
              <a:endParaRPr lang="en-US" sz="1400" b="1" dirty="0"/>
            </a:p>
          </p:txBody>
        </p:sp>
        <p:sp>
          <p:nvSpPr>
            <p:cNvPr id="12" name="Rectangle: Rounded Corners 11">
              <a:extLst>
                <a:ext uri="{FF2B5EF4-FFF2-40B4-BE49-F238E27FC236}">
                  <a16:creationId xmlns:a16="http://schemas.microsoft.com/office/drawing/2014/main" id="{829800F3-FFDB-1143-61D5-EDD69138066D}"/>
                </a:ext>
              </a:extLst>
            </p:cNvPr>
            <p:cNvSpPr/>
            <p:nvPr/>
          </p:nvSpPr>
          <p:spPr>
            <a:xfrm>
              <a:off x="5241697" y="3611994"/>
              <a:ext cx="1795220" cy="489058"/>
            </a:xfrm>
            <a:prstGeom prst="roundRect">
              <a:avLst>
                <a:gd name="adj" fmla="val 2096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1" algn="ctr"/>
              <a:r>
                <a:rPr lang="en-US" sz="1600" b="1" dirty="0" err="1"/>
                <a:t>Sản</a:t>
              </a:r>
              <a:r>
                <a:rPr lang="en-US" sz="1600" b="1" dirty="0"/>
                <a:t> </a:t>
              </a:r>
              <a:r>
                <a:rPr lang="en-US" sz="1600" b="1" dirty="0" err="1"/>
                <a:t>phẩm</a:t>
              </a:r>
              <a:r>
                <a:rPr lang="en-US" sz="1600" b="1" dirty="0"/>
                <a:t> </a:t>
              </a:r>
              <a:r>
                <a:rPr lang="en-US" sz="1600" b="1" dirty="0" err="1"/>
                <a:t>lỗi</a:t>
              </a:r>
              <a:endParaRPr lang="en-US" sz="1600" b="1" dirty="0"/>
            </a:p>
          </p:txBody>
        </p:sp>
        <p:cxnSp>
          <p:nvCxnSpPr>
            <p:cNvPr id="14" name="Straight Connector 13">
              <a:extLst>
                <a:ext uri="{FF2B5EF4-FFF2-40B4-BE49-F238E27FC236}">
                  <a16:creationId xmlns:a16="http://schemas.microsoft.com/office/drawing/2014/main" id="{2D6265C1-68EE-D0F5-D453-E8CD23159954}"/>
                </a:ext>
              </a:extLst>
            </p:cNvPr>
            <p:cNvCxnSpPr>
              <a:cxnSpLocks/>
            </p:cNvCxnSpPr>
            <p:nvPr/>
          </p:nvCxnSpPr>
          <p:spPr>
            <a:xfrm>
              <a:off x="8925288" y="2021241"/>
              <a:ext cx="0" cy="558854"/>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8E54F74-E63F-D62C-70FA-7E82CCE2F472}"/>
                </a:ext>
              </a:extLst>
            </p:cNvPr>
            <p:cNvCxnSpPr/>
            <p:nvPr/>
          </p:nvCxnSpPr>
          <p:spPr>
            <a:xfrm>
              <a:off x="7036917" y="2777089"/>
              <a:ext cx="0" cy="65866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C1A4B86-8FBD-B064-1266-F940DF415342}"/>
                </a:ext>
              </a:extLst>
            </p:cNvPr>
            <p:cNvCxnSpPr/>
            <p:nvPr/>
          </p:nvCxnSpPr>
          <p:spPr>
            <a:xfrm>
              <a:off x="5241696" y="3611994"/>
              <a:ext cx="0" cy="65866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1A7F644F-652D-C614-D838-99D1780B3A12}"/>
              </a:ext>
            </a:extLst>
          </p:cNvPr>
          <p:cNvSpPr txBox="1"/>
          <p:nvPr/>
        </p:nvSpPr>
        <p:spPr>
          <a:xfrm>
            <a:off x="3276253" y="6005576"/>
            <a:ext cx="5084063" cy="400110"/>
          </a:xfrm>
          <a:prstGeom prst="rect">
            <a:avLst/>
          </a:prstGeom>
          <a:noFill/>
        </p:spPr>
        <p:txBody>
          <a:bodyPr wrap="square" rtlCol="0">
            <a:spAutoFit/>
          </a:bodyPr>
          <a:lstStyle/>
          <a:p>
            <a:r>
              <a:rPr lang="en-US" sz="2000" b="1" dirty="0"/>
              <a:t>Availability x Performance x Quality = OEE</a:t>
            </a:r>
          </a:p>
        </p:txBody>
      </p:sp>
    </p:spTree>
    <p:extLst>
      <p:ext uri="{BB962C8B-B14F-4D97-AF65-F5344CB8AC3E}">
        <p14:creationId xmlns:p14="http://schemas.microsoft.com/office/powerpoint/2010/main" val="1130435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DAD327-237B-89ED-9D6E-F75D3E9E7ACB}"/>
              </a:ext>
            </a:extLst>
          </p:cNvPr>
          <p:cNvPicPr>
            <a:picLocks noChangeAspect="1"/>
          </p:cNvPicPr>
          <p:nvPr/>
        </p:nvPicPr>
        <p:blipFill>
          <a:blip r:embed="rId2"/>
          <a:stretch>
            <a:fillRect/>
          </a:stretch>
        </p:blipFill>
        <p:spPr>
          <a:xfrm>
            <a:off x="161710" y="2933700"/>
            <a:ext cx="6931400" cy="3524250"/>
          </a:xfrm>
          <a:prstGeom prst="rect">
            <a:avLst/>
          </a:prstGeom>
        </p:spPr>
      </p:pic>
      <p:pic>
        <p:nvPicPr>
          <p:cNvPr id="11" name="Picture 10">
            <a:extLst>
              <a:ext uri="{FF2B5EF4-FFF2-40B4-BE49-F238E27FC236}">
                <a16:creationId xmlns:a16="http://schemas.microsoft.com/office/drawing/2014/main" id="{C613B338-7649-2C21-5B70-6DC7D0C3BC62}"/>
              </a:ext>
            </a:extLst>
          </p:cNvPr>
          <p:cNvPicPr>
            <a:picLocks noChangeAspect="1"/>
          </p:cNvPicPr>
          <p:nvPr/>
        </p:nvPicPr>
        <p:blipFill>
          <a:blip r:embed="rId3"/>
          <a:stretch>
            <a:fillRect/>
          </a:stretch>
        </p:blipFill>
        <p:spPr>
          <a:xfrm>
            <a:off x="661416" y="590550"/>
            <a:ext cx="4005085" cy="2018005"/>
          </a:xfrm>
          <a:prstGeom prst="rect">
            <a:avLst/>
          </a:prstGeom>
        </p:spPr>
      </p:pic>
      <p:sp>
        <p:nvSpPr>
          <p:cNvPr id="15" name="TextBox 14">
            <a:extLst>
              <a:ext uri="{FF2B5EF4-FFF2-40B4-BE49-F238E27FC236}">
                <a16:creationId xmlns:a16="http://schemas.microsoft.com/office/drawing/2014/main" id="{EB42D680-A8C3-C627-EF95-98DE7FDB6543}"/>
              </a:ext>
            </a:extLst>
          </p:cNvPr>
          <p:cNvSpPr txBox="1"/>
          <p:nvPr/>
        </p:nvSpPr>
        <p:spPr>
          <a:xfrm>
            <a:off x="4723256" y="1157560"/>
            <a:ext cx="7468744" cy="1077218"/>
          </a:xfrm>
          <a:prstGeom prst="rect">
            <a:avLst/>
          </a:prstGeom>
          <a:noFill/>
        </p:spPr>
        <p:txBody>
          <a:bodyPr wrap="square" rtlCol="0">
            <a:spAutoFit/>
          </a:bodyPr>
          <a:lstStyle/>
          <a:p>
            <a:r>
              <a:rPr lang="en-US" sz="1600" dirty="0"/>
              <a:t>OEE </a:t>
            </a:r>
            <a:r>
              <a:rPr lang="en-US" sz="1600" dirty="0" err="1"/>
              <a:t>đạt</a:t>
            </a:r>
            <a:r>
              <a:rPr lang="en-US" sz="1600" dirty="0"/>
              <a:t> </a:t>
            </a:r>
            <a:r>
              <a:rPr lang="en-US" sz="1600" b="1" dirty="0"/>
              <a:t>85.94%</a:t>
            </a:r>
            <a:r>
              <a:rPr lang="en-US" sz="1600" dirty="0"/>
              <a:t> </a:t>
            </a:r>
            <a:r>
              <a:rPr lang="en-US" sz="1400" dirty="0"/>
              <a:t>(</a:t>
            </a:r>
            <a:r>
              <a:rPr lang="en-US" sz="1400" dirty="0" err="1"/>
              <a:t>tham</a:t>
            </a:r>
            <a:r>
              <a:rPr lang="en-US" sz="1400" dirty="0"/>
              <a:t> </a:t>
            </a:r>
            <a:r>
              <a:rPr lang="en-US" sz="1400" dirty="0" err="1"/>
              <a:t>khảo</a:t>
            </a:r>
            <a:r>
              <a:rPr lang="en-US" sz="1400" dirty="0"/>
              <a:t> </a:t>
            </a:r>
            <a:r>
              <a:rPr lang="en-US" sz="1400" dirty="0" err="1"/>
              <a:t>các</a:t>
            </a:r>
            <a:r>
              <a:rPr lang="en-US" sz="1400" dirty="0"/>
              <a:t> </a:t>
            </a:r>
            <a:r>
              <a:rPr lang="en-US" sz="1400" dirty="0" err="1"/>
              <a:t>công</a:t>
            </a:r>
            <a:r>
              <a:rPr lang="en-US" sz="1400" dirty="0"/>
              <a:t> ty </a:t>
            </a:r>
            <a:r>
              <a:rPr lang="en-US" sz="1400" dirty="0" err="1"/>
              <a:t>trong</a:t>
            </a:r>
            <a:r>
              <a:rPr lang="en-US" sz="1400" dirty="0"/>
              <a:t> </a:t>
            </a:r>
            <a:r>
              <a:rPr lang="en-US" sz="1400" dirty="0" err="1"/>
              <a:t>cùng</a:t>
            </a:r>
            <a:r>
              <a:rPr lang="en-US" sz="1400" dirty="0"/>
              <a:t> </a:t>
            </a:r>
            <a:r>
              <a:rPr lang="en-US" sz="1400" dirty="0" err="1"/>
              <a:t>lĩnh</a:t>
            </a:r>
            <a:r>
              <a:rPr lang="en-US" sz="1400" dirty="0"/>
              <a:t> </a:t>
            </a:r>
            <a:r>
              <a:rPr lang="en-US" sz="1400" dirty="0" err="1"/>
              <a:t>vực</a:t>
            </a:r>
            <a:r>
              <a:rPr lang="en-US" sz="1400" dirty="0"/>
              <a:t>, </a:t>
            </a:r>
            <a:r>
              <a:rPr lang="en-US" sz="1400" dirty="0" err="1"/>
              <a:t>chỉ</a:t>
            </a:r>
            <a:r>
              <a:rPr lang="en-US" sz="1400" dirty="0"/>
              <a:t> </a:t>
            </a:r>
            <a:r>
              <a:rPr lang="en-US" sz="1400" dirty="0" err="1"/>
              <a:t>số</a:t>
            </a:r>
            <a:r>
              <a:rPr lang="en-US" sz="1400" dirty="0"/>
              <a:t> OEE </a:t>
            </a:r>
            <a:r>
              <a:rPr lang="en-US" sz="1400" dirty="0" err="1"/>
              <a:t>trong</a:t>
            </a:r>
            <a:r>
              <a:rPr lang="en-US" sz="1400" dirty="0"/>
              <a:t> </a:t>
            </a:r>
            <a:r>
              <a:rPr lang="en-US" sz="1400" dirty="0" err="1"/>
              <a:t>ngành</a:t>
            </a:r>
            <a:r>
              <a:rPr lang="en-US" sz="1400" dirty="0"/>
              <a:t> </a:t>
            </a:r>
            <a:r>
              <a:rPr lang="en-US" sz="1400" dirty="0" err="1"/>
              <a:t>ép</a:t>
            </a:r>
            <a:r>
              <a:rPr lang="en-US" sz="1400" dirty="0"/>
              <a:t> </a:t>
            </a:r>
            <a:r>
              <a:rPr lang="en-US" sz="1400" dirty="0" err="1"/>
              <a:t>nhựa</a:t>
            </a:r>
            <a:r>
              <a:rPr lang="en-US" sz="1400" dirty="0"/>
              <a:t>: </a:t>
            </a:r>
            <a:r>
              <a:rPr lang="en-US" sz="1400" dirty="0" err="1"/>
              <a:t>đạt</a:t>
            </a:r>
            <a:r>
              <a:rPr lang="en-US" sz="1400" dirty="0"/>
              <a:t> </a:t>
            </a:r>
            <a:r>
              <a:rPr lang="en-US" sz="1400" dirty="0" err="1"/>
              <a:t>từ</a:t>
            </a:r>
            <a:r>
              <a:rPr lang="en-US" sz="1400" dirty="0"/>
              <a:t> 80% </a:t>
            </a:r>
            <a:r>
              <a:rPr lang="en-US" sz="1400" dirty="0" err="1"/>
              <a:t>trở</a:t>
            </a:r>
            <a:r>
              <a:rPr lang="en-US" sz="1400" dirty="0"/>
              <a:t> </a:t>
            </a:r>
            <a:r>
              <a:rPr lang="en-US" sz="1400" dirty="0" err="1"/>
              <a:t>lên</a:t>
            </a:r>
            <a:r>
              <a:rPr lang="en-US" sz="1400" dirty="0"/>
              <a:t> </a:t>
            </a:r>
            <a:r>
              <a:rPr lang="en-US" sz="1400" dirty="0" err="1"/>
              <a:t>là</a:t>
            </a:r>
            <a:r>
              <a:rPr lang="en-US" sz="1400" dirty="0"/>
              <a:t> </a:t>
            </a:r>
            <a:r>
              <a:rPr lang="en-US" sz="1400" dirty="0" err="1"/>
              <a:t>mức</a:t>
            </a:r>
            <a:r>
              <a:rPr lang="en-US" sz="1400" dirty="0"/>
              <a:t> </a:t>
            </a:r>
            <a:r>
              <a:rPr lang="en-US" sz="1400" dirty="0" err="1"/>
              <a:t>tốt</a:t>
            </a:r>
            <a:r>
              <a:rPr lang="en-US" sz="1400" dirty="0"/>
              <a:t>)</a:t>
            </a:r>
            <a:r>
              <a:rPr lang="en-US" sz="1600" dirty="0"/>
              <a:t>.</a:t>
            </a:r>
          </a:p>
          <a:p>
            <a:endParaRPr lang="en-US" sz="1600" dirty="0"/>
          </a:p>
          <a:p>
            <a:r>
              <a:rPr lang="en-US" sz="1600" dirty="0">
                <a:solidFill>
                  <a:srgbClr val="FF0000"/>
                </a:solidFill>
              </a:rPr>
              <a:t>=&gt; OEE </a:t>
            </a:r>
            <a:r>
              <a:rPr lang="en-US" sz="1600" dirty="0" err="1">
                <a:solidFill>
                  <a:srgbClr val="FF0000"/>
                </a:solidFill>
              </a:rPr>
              <a:t>có</a:t>
            </a:r>
            <a:r>
              <a:rPr lang="en-US" sz="1600" dirty="0">
                <a:solidFill>
                  <a:srgbClr val="FF0000"/>
                </a:solidFill>
              </a:rPr>
              <a:t> </a:t>
            </a:r>
            <a:r>
              <a:rPr lang="en-US" sz="1600" dirty="0" err="1">
                <a:solidFill>
                  <a:srgbClr val="FF0000"/>
                </a:solidFill>
              </a:rPr>
              <a:t>luôn</a:t>
            </a:r>
            <a:r>
              <a:rPr lang="en-US" sz="1600" dirty="0">
                <a:solidFill>
                  <a:srgbClr val="FF0000"/>
                </a:solidFill>
              </a:rPr>
              <a:t> </a:t>
            </a:r>
            <a:r>
              <a:rPr lang="en-US" sz="1600" dirty="0" err="1">
                <a:solidFill>
                  <a:srgbClr val="FF0000"/>
                </a:solidFill>
              </a:rPr>
              <a:t>duy</a:t>
            </a:r>
            <a:r>
              <a:rPr lang="en-US" sz="1600" dirty="0">
                <a:solidFill>
                  <a:srgbClr val="FF0000"/>
                </a:solidFill>
              </a:rPr>
              <a:t> </a:t>
            </a:r>
            <a:r>
              <a:rPr lang="en-US" sz="1600" dirty="0" err="1">
                <a:solidFill>
                  <a:srgbClr val="FF0000"/>
                </a:solidFill>
              </a:rPr>
              <a:t>trì</a:t>
            </a:r>
            <a:r>
              <a:rPr lang="en-US" sz="1600" dirty="0">
                <a:solidFill>
                  <a:srgbClr val="FF0000"/>
                </a:solidFill>
              </a:rPr>
              <a:t> </a:t>
            </a:r>
            <a:r>
              <a:rPr lang="en-US" sz="1600" dirty="0" err="1">
                <a:solidFill>
                  <a:srgbClr val="FF0000"/>
                </a:solidFill>
              </a:rPr>
              <a:t>mức</a:t>
            </a:r>
            <a:r>
              <a:rPr lang="en-US" sz="1600" dirty="0">
                <a:solidFill>
                  <a:srgbClr val="FF0000"/>
                </a:solidFill>
              </a:rPr>
              <a:t> </a:t>
            </a:r>
            <a:r>
              <a:rPr lang="en-US" sz="1600" dirty="0" err="1">
                <a:solidFill>
                  <a:srgbClr val="FF0000"/>
                </a:solidFill>
              </a:rPr>
              <a:t>tốt</a:t>
            </a:r>
            <a:r>
              <a:rPr lang="en-US" sz="1600" dirty="0">
                <a:solidFill>
                  <a:srgbClr val="FF0000"/>
                </a:solidFill>
              </a:rPr>
              <a:t> </a:t>
            </a:r>
            <a:r>
              <a:rPr lang="en-US" sz="1600" dirty="0" err="1">
                <a:solidFill>
                  <a:srgbClr val="FF0000"/>
                </a:solidFill>
              </a:rPr>
              <a:t>như</a:t>
            </a:r>
            <a:r>
              <a:rPr lang="en-US" sz="1600" dirty="0">
                <a:solidFill>
                  <a:srgbClr val="FF0000"/>
                </a:solidFill>
              </a:rPr>
              <a:t> </a:t>
            </a:r>
            <a:r>
              <a:rPr lang="en-US" sz="1600" dirty="0" err="1">
                <a:solidFill>
                  <a:srgbClr val="FF0000"/>
                </a:solidFill>
              </a:rPr>
              <a:t>vậy</a:t>
            </a:r>
            <a:r>
              <a:rPr lang="en-US" sz="1600" dirty="0">
                <a:solidFill>
                  <a:srgbClr val="FF0000"/>
                </a:solidFill>
              </a:rPr>
              <a:t> </a:t>
            </a:r>
            <a:r>
              <a:rPr lang="en-US" sz="1600" dirty="0" err="1">
                <a:solidFill>
                  <a:srgbClr val="FF0000"/>
                </a:solidFill>
              </a:rPr>
              <a:t>không</a:t>
            </a:r>
            <a:r>
              <a:rPr lang="en-US" sz="1600" dirty="0">
                <a:solidFill>
                  <a:srgbClr val="FF0000"/>
                </a:solidFill>
              </a:rPr>
              <a:t> ?</a:t>
            </a:r>
          </a:p>
        </p:txBody>
      </p:sp>
      <p:sp>
        <p:nvSpPr>
          <p:cNvPr id="16" name="TextBox 15">
            <a:extLst>
              <a:ext uri="{FF2B5EF4-FFF2-40B4-BE49-F238E27FC236}">
                <a16:creationId xmlns:a16="http://schemas.microsoft.com/office/drawing/2014/main" id="{B1CCFB15-C925-D7D8-1B6F-36BB728ADB4B}"/>
              </a:ext>
            </a:extLst>
          </p:cNvPr>
          <p:cNvSpPr txBox="1"/>
          <p:nvPr/>
        </p:nvSpPr>
        <p:spPr>
          <a:xfrm>
            <a:off x="7166232" y="3145895"/>
            <a:ext cx="5130544" cy="2800767"/>
          </a:xfrm>
          <a:prstGeom prst="rect">
            <a:avLst/>
          </a:prstGeom>
          <a:noFill/>
        </p:spPr>
        <p:txBody>
          <a:bodyPr wrap="square" rtlCol="0">
            <a:spAutoFit/>
          </a:bodyPr>
          <a:lstStyle/>
          <a:p>
            <a:pPr marL="285750" indent="-285750">
              <a:buFont typeface="Arial" panose="020B0604020202020204" pitchFamily="34" charset="0"/>
              <a:buChar char="•"/>
            </a:pPr>
            <a:r>
              <a:rPr lang="en-US" sz="1600" u="sng" dirty="0"/>
              <a:t>OEE by Product type:</a:t>
            </a:r>
          </a:p>
          <a:p>
            <a:r>
              <a:rPr lang="en-US" sz="1600" dirty="0"/>
              <a:t>      - </a:t>
            </a:r>
            <a:r>
              <a:rPr lang="en-US" sz="1600" dirty="0" err="1"/>
              <a:t>Có</a:t>
            </a:r>
            <a:r>
              <a:rPr lang="en-US" sz="1600" dirty="0"/>
              <a:t> 2 </a:t>
            </a:r>
            <a:r>
              <a:rPr lang="en-US" sz="1600" dirty="0" err="1"/>
              <a:t>nhóm</a:t>
            </a:r>
            <a:r>
              <a:rPr lang="en-US" sz="1600" dirty="0"/>
              <a:t> </a:t>
            </a:r>
            <a:r>
              <a:rPr lang="en-US" sz="1600" dirty="0" err="1"/>
              <a:t>đạt</a:t>
            </a:r>
            <a:r>
              <a:rPr lang="en-US" sz="1600" dirty="0"/>
              <a:t> </a:t>
            </a:r>
            <a:r>
              <a:rPr lang="en-US" sz="1600" dirty="0" err="1"/>
              <a:t>trên</a:t>
            </a:r>
            <a:r>
              <a:rPr lang="en-US" sz="1600" dirty="0"/>
              <a:t> </a:t>
            </a:r>
            <a:r>
              <a:rPr lang="en-US" sz="1600" dirty="0" err="1"/>
              <a:t>mức</a:t>
            </a:r>
            <a:r>
              <a:rPr lang="en-US" sz="1600" dirty="0"/>
              <a:t> </a:t>
            </a:r>
            <a:r>
              <a:rPr lang="en-US" sz="1600" dirty="0" err="1"/>
              <a:t>trung</a:t>
            </a:r>
            <a:r>
              <a:rPr lang="en-US" sz="1600" dirty="0"/>
              <a:t> </a:t>
            </a:r>
            <a:r>
              <a:rPr lang="en-US" sz="1600" dirty="0" err="1"/>
              <a:t>bình</a:t>
            </a:r>
            <a:r>
              <a:rPr lang="en-US" sz="1600" dirty="0"/>
              <a:t> (NZ,PG) </a:t>
            </a:r>
            <a:r>
              <a:rPr lang="en-US" sz="1600" dirty="0" err="1"/>
              <a:t>và</a:t>
            </a:r>
            <a:r>
              <a:rPr lang="en-US" sz="1600" dirty="0"/>
              <a:t> 2 </a:t>
            </a:r>
            <a:r>
              <a:rPr lang="en-US" sz="1600" dirty="0" err="1"/>
              <a:t>nhóm</a:t>
            </a:r>
            <a:r>
              <a:rPr lang="en-US" sz="1600" dirty="0"/>
              <a:t> </a:t>
            </a:r>
            <a:r>
              <a:rPr lang="en-US" sz="1600" dirty="0" err="1"/>
              <a:t>dưới</a:t>
            </a:r>
            <a:r>
              <a:rPr lang="en-US" sz="1600" dirty="0"/>
              <a:t> tb (CT, SC).</a:t>
            </a:r>
          </a:p>
          <a:p>
            <a:endParaRPr lang="en-US" sz="1600" dirty="0"/>
          </a:p>
          <a:p>
            <a:pPr marL="285750" indent="-285750">
              <a:buFont typeface="Arial" panose="020B0604020202020204" pitchFamily="34" charset="0"/>
              <a:buChar char="•"/>
            </a:pPr>
            <a:r>
              <a:rPr lang="en-US" sz="1600" u="sng" dirty="0"/>
              <a:t>OEE by Machine:</a:t>
            </a:r>
          </a:p>
          <a:p>
            <a:r>
              <a:rPr lang="en-US" sz="1600" dirty="0"/>
              <a:t>      - Tuy OEE </a:t>
            </a:r>
            <a:r>
              <a:rPr lang="en-US" sz="1600" dirty="0" err="1"/>
              <a:t>cao</a:t>
            </a:r>
            <a:r>
              <a:rPr lang="en-US" sz="1600" dirty="0"/>
              <a:t> </a:t>
            </a:r>
            <a:r>
              <a:rPr lang="en-US" sz="1600" dirty="0" err="1"/>
              <a:t>nhưng</a:t>
            </a:r>
            <a:r>
              <a:rPr lang="en-US" sz="1600" dirty="0"/>
              <a:t> </a:t>
            </a:r>
            <a:r>
              <a:rPr lang="en-US" sz="1600" dirty="0" err="1"/>
              <a:t>không</a:t>
            </a:r>
            <a:r>
              <a:rPr lang="en-US" sz="1600" dirty="0"/>
              <a:t> </a:t>
            </a:r>
            <a:r>
              <a:rPr lang="en-US" sz="1600" dirty="0" err="1"/>
              <a:t>đồng</a:t>
            </a:r>
            <a:r>
              <a:rPr lang="en-US" sz="1600" dirty="0"/>
              <a:t> </a:t>
            </a:r>
            <a:r>
              <a:rPr lang="en-US" sz="1600" dirty="0" err="1"/>
              <a:t>đều</a:t>
            </a:r>
            <a:r>
              <a:rPr lang="en-US" sz="1600" dirty="0"/>
              <a:t>: 10/16 </a:t>
            </a:r>
            <a:r>
              <a:rPr lang="en-US" sz="1600" dirty="0" err="1"/>
              <a:t>máy</a:t>
            </a:r>
            <a:r>
              <a:rPr lang="en-US" sz="1600" dirty="0"/>
              <a:t> </a:t>
            </a:r>
            <a:r>
              <a:rPr lang="en-US" sz="1600" dirty="0" err="1"/>
              <a:t>có</a:t>
            </a:r>
            <a:r>
              <a:rPr lang="en-US" sz="1600" dirty="0"/>
              <a:t> OEE </a:t>
            </a:r>
            <a:r>
              <a:rPr lang="en-US" sz="1600" dirty="0" err="1"/>
              <a:t>thấp</a:t>
            </a:r>
            <a:r>
              <a:rPr lang="en-US" sz="1600" dirty="0"/>
              <a:t> </a:t>
            </a:r>
            <a:r>
              <a:rPr lang="en-US" sz="1600" dirty="0" err="1"/>
              <a:t>hơn</a:t>
            </a:r>
            <a:r>
              <a:rPr lang="en-US" sz="1600" dirty="0"/>
              <a:t> </a:t>
            </a:r>
            <a:r>
              <a:rPr lang="en-US" sz="1600" dirty="0" err="1"/>
              <a:t>mức</a:t>
            </a:r>
            <a:r>
              <a:rPr lang="en-US" sz="1600" dirty="0"/>
              <a:t> </a:t>
            </a:r>
            <a:r>
              <a:rPr lang="en-US" sz="1600" dirty="0" err="1"/>
              <a:t>trung</a:t>
            </a:r>
            <a:r>
              <a:rPr lang="en-US" sz="1600" dirty="0"/>
              <a:t> </a:t>
            </a:r>
            <a:r>
              <a:rPr lang="en-US" sz="1600" dirty="0" err="1"/>
              <a:t>bình</a:t>
            </a:r>
            <a:r>
              <a:rPr lang="en-US" sz="1600" dirty="0"/>
              <a:t>.</a:t>
            </a:r>
          </a:p>
          <a:p>
            <a:r>
              <a:rPr lang="en-US" sz="1600" dirty="0"/>
              <a:t>      - Hai </a:t>
            </a:r>
            <a:r>
              <a:rPr lang="en-US" sz="1600" dirty="0" err="1"/>
              <a:t>máy</a:t>
            </a:r>
            <a:r>
              <a:rPr lang="en-US" sz="1600" dirty="0"/>
              <a:t> NZ01 </a:t>
            </a:r>
            <a:r>
              <a:rPr lang="en-US" sz="1600" dirty="0" err="1"/>
              <a:t>và</a:t>
            </a:r>
            <a:r>
              <a:rPr lang="en-US" sz="1600" dirty="0"/>
              <a:t> PG03 </a:t>
            </a:r>
            <a:r>
              <a:rPr lang="en-US" sz="1600" dirty="0" err="1"/>
              <a:t>có</a:t>
            </a:r>
            <a:r>
              <a:rPr lang="en-US" sz="1600" dirty="0"/>
              <a:t> OEE </a:t>
            </a:r>
            <a:r>
              <a:rPr lang="en-US" sz="1600" dirty="0" err="1"/>
              <a:t>cao</a:t>
            </a:r>
            <a:r>
              <a:rPr lang="en-US" sz="1600" dirty="0"/>
              <a:t> </a:t>
            </a:r>
            <a:r>
              <a:rPr lang="en-US" sz="1600" dirty="0" err="1"/>
              <a:t>vượt</a:t>
            </a:r>
            <a:r>
              <a:rPr lang="en-US" sz="1600" dirty="0"/>
              <a:t> </a:t>
            </a:r>
            <a:r>
              <a:rPr lang="en-US" sz="1600" dirty="0" err="1"/>
              <a:t>trội</a:t>
            </a:r>
            <a:r>
              <a:rPr lang="en-US" sz="1600" dirty="0"/>
              <a:t>.</a:t>
            </a:r>
          </a:p>
          <a:p>
            <a:endParaRPr lang="en-US" sz="1600" dirty="0"/>
          </a:p>
          <a:p>
            <a:pPr marL="228600" indent="-228600"/>
            <a:r>
              <a:rPr lang="en-US" sz="1600" dirty="0"/>
              <a:t>      </a:t>
            </a:r>
            <a:r>
              <a:rPr lang="en-US" sz="1600" dirty="0">
                <a:solidFill>
                  <a:srgbClr val="FF0000"/>
                </a:solidFill>
              </a:rPr>
              <a:t> =&gt; Hiệu </a:t>
            </a:r>
            <a:r>
              <a:rPr lang="en-US" sz="1600" dirty="0" err="1">
                <a:solidFill>
                  <a:srgbClr val="FF0000"/>
                </a:solidFill>
              </a:rPr>
              <a:t>suất</a:t>
            </a:r>
            <a:r>
              <a:rPr lang="en-US" sz="1600" dirty="0">
                <a:solidFill>
                  <a:srgbClr val="FF0000"/>
                </a:solidFill>
              </a:rPr>
              <a:t> </a:t>
            </a:r>
            <a:r>
              <a:rPr lang="en-US" sz="1600" dirty="0" err="1">
                <a:solidFill>
                  <a:srgbClr val="FF0000"/>
                </a:solidFill>
              </a:rPr>
              <a:t>nhà</a:t>
            </a:r>
            <a:r>
              <a:rPr lang="en-US" sz="1600" dirty="0">
                <a:solidFill>
                  <a:srgbClr val="FF0000"/>
                </a:solidFill>
              </a:rPr>
              <a:t> </a:t>
            </a:r>
            <a:r>
              <a:rPr lang="en-US" sz="1600" dirty="0" err="1">
                <a:solidFill>
                  <a:srgbClr val="FF0000"/>
                </a:solidFill>
              </a:rPr>
              <a:t>máy</a:t>
            </a:r>
            <a:r>
              <a:rPr lang="en-US" sz="1600" dirty="0">
                <a:solidFill>
                  <a:srgbClr val="FF0000"/>
                </a:solidFill>
              </a:rPr>
              <a:t> </a:t>
            </a:r>
            <a:r>
              <a:rPr lang="en-US" sz="1600" dirty="0" err="1">
                <a:solidFill>
                  <a:srgbClr val="FF0000"/>
                </a:solidFill>
              </a:rPr>
              <a:t>thực</a:t>
            </a:r>
            <a:r>
              <a:rPr lang="en-US" sz="1600" dirty="0">
                <a:solidFill>
                  <a:srgbClr val="FF0000"/>
                </a:solidFill>
              </a:rPr>
              <a:t> </a:t>
            </a:r>
            <a:r>
              <a:rPr lang="en-US" sz="1600" dirty="0" err="1">
                <a:solidFill>
                  <a:srgbClr val="FF0000"/>
                </a:solidFill>
              </a:rPr>
              <a:t>sự</a:t>
            </a:r>
            <a:r>
              <a:rPr lang="en-US" sz="1600" dirty="0">
                <a:solidFill>
                  <a:srgbClr val="FF0000"/>
                </a:solidFill>
              </a:rPr>
              <a:t> </a:t>
            </a:r>
            <a:r>
              <a:rPr lang="en-US" sz="1600" dirty="0" err="1">
                <a:solidFill>
                  <a:srgbClr val="FF0000"/>
                </a:solidFill>
              </a:rPr>
              <a:t>tốt</a:t>
            </a:r>
            <a:r>
              <a:rPr lang="en-US" sz="1600" dirty="0">
                <a:solidFill>
                  <a:srgbClr val="FF0000"/>
                </a:solidFill>
              </a:rPr>
              <a:t> hay do </a:t>
            </a:r>
            <a:r>
              <a:rPr lang="en-US" sz="1600" dirty="0" err="1">
                <a:solidFill>
                  <a:srgbClr val="FF0000"/>
                </a:solidFill>
              </a:rPr>
              <a:t>chỉ</a:t>
            </a:r>
            <a:r>
              <a:rPr lang="en-US" sz="1600" dirty="0">
                <a:solidFill>
                  <a:srgbClr val="FF0000"/>
                </a:solidFill>
              </a:rPr>
              <a:t> </a:t>
            </a:r>
            <a:r>
              <a:rPr lang="en-US" sz="1600" dirty="0" err="1">
                <a:solidFill>
                  <a:srgbClr val="FF0000"/>
                </a:solidFill>
              </a:rPr>
              <a:t>số</a:t>
            </a:r>
            <a:r>
              <a:rPr lang="en-US" sz="1600" dirty="0">
                <a:solidFill>
                  <a:srgbClr val="FF0000"/>
                </a:solidFill>
              </a:rPr>
              <a:t> </a:t>
            </a:r>
            <a:r>
              <a:rPr lang="en-US" sz="1600" dirty="0" err="1">
                <a:solidFill>
                  <a:srgbClr val="FF0000"/>
                </a:solidFill>
              </a:rPr>
              <a:t>các</a:t>
            </a:r>
            <a:r>
              <a:rPr lang="en-US" sz="1600" dirty="0">
                <a:solidFill>
                  <a:srgbClr val="FF0000"/>
                </a:solidFill>
              </a:rPr>
              <a:t> </a:t>
            </a:r>
            <a:r>
              <a:rPr lang="en-US" sz="1600" dirty="0" err="1">
                <a:solidFill>
                  <a:srgbClr val="FF0000"/>
                </a:solidFill>
              </a:rPr>
              <a:t>máy</a:t>
            </a:r>
            <a:r>
              <a:rPr lang="en-US" sz="1600" dirty="0">
                <a:solidFill>
                  <a:srgbClr val="FF0000"/>
                </a:solidFill>
              </a:rPr>
              <a:t> </a:t>
            </a:r>
            <a:r>
              <a:rPr lang="en-US" sz="1600" dirty="0" err="1">
                <a:solidFill>
                  <a:srgbClr val="FF0000"/>
                </a:solidFill>
              </a:rPr>
              <a:t>cao</a:t>
            </a:r>
            <a:r>
              <a:rPr lang="en-US" sz="1600" dirty="0">
                <a:solidFill>
                  <a:srgbClr val="FF0000"/>
                </a:solidFill>
              </a:rPr>
              <a:t> </a:t>
            </a:r>
            <a:r>
              <a:rPr lang="en-US" sz="1600" dirty="0" err="1">
                <a:solidFill>
                  <a:srgbClr val="FF0000"/>
                </a:solidFill>
              </a:rPr>
              <a:t>đột</a:t>
            </a:r>
            <a:r>
              <a:rPr lang="en-US" sz="1600" dirty="0">
                <a:solidFill>
                  <a:srgbClr val="FF0000"/>
                </a:solidFill>
              </a:rPr>
              <a:t> </a:t>
            </a:r>
            <a:r>
              <a:rPr lang="en-US" sz="1600" dirty="0" err="1">
                <a:solidFill>
                  <a:srgbClr val="FF0000"/>
                </a:solidFill>
              </a:rPr>
              <a:t>biến</a:t>
            </a:r>
            <a:r>
              <a:rPr lang="en-US" sz="1600" dirty="0">
                <a:solidFill>
                  <a:srgbClr val="FF0000"/>
                </a:solidFill>
              </a:rPr>
              <a:t> </a:t>
            </a:r>
            <a:r>
              <a:rPr lang="en-US" sz="1600" dirty="0" err="1">
                <a:solidFill>
                  <a:srgbClr val="FF0000"/>
                </a:solidFill>
              </a:rPr>
              <a:t>kéo</a:t>
            </a:r>
            <a:r>
              <a:rPr lang="en-US" sz="1600" dirty="0">
                <a:solidFill>
                  <a:srgbClr val="FF0000"/>
                </a:solidFill>
              </a:rPr>
              <a:t> </a:t>
            </a:r>
            <a:r>
              <a:rPr lang="en-US" sz="1600" dirty="0" err="1">
                <a:solidFill>
                  <a:srgbClr val="FF0000"/>
                </a:solidFill>
              </a:rPr>
              <a:t>lên</a:t>
            </a:r>
            <a:r>
              <a:rPr lang="en-US" sz="1600" dirty="0">
                <a:solidFill>
                  <a:srgbClr val="FF0000"/>
                </a:solidFill>
              </a:rPr>
              <a:t> ?</a:t>
            </a:r>
          </a:p>
        </p:txBody>
      </p:sp>
      <p:cxnSp>
        <p:nvCxnSpPr>
          <p:cNvPr id="3" name="Straight Arrow Connector 2">
            <a:extLst>
              <a:ext uri="{FF2B5EF4-FFF2-40B4-BE49-F238E27FC236}">
                <a16:creationId xmlns:a16="http://schemas.microsoft.com/office/drawing/2014/main" id="{4DF18106-DD54-B3CA-CD57-4CD930A9BD82}"/>
              </a:ext>
            </a:extLst>
          </p:cNvPr>
          <p:cNvCxnSpPr>
            <a:cxnSpLocks/>
          </p:cNvCxnSpPr>
          <p:nvPr/>
        </p:nvCxnSpPr>
        <p:spPr>
          <a:xfrm>
            <a:off x="6000750" y="3324225"/>
            <a:ext cx="0" cy="1847850"/>
          </a:xfrm>
          <a:prstGeom prst="straightConnector1">
            <a:avLst/>
          </a:prstGeom>
          <a:ln w="635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84D8EB8-4F66-C9C4-0694-7789D25EA237}"/>
              </a:ext>
            </a:extLst>
          </p:cNvPr>
          <p:cNvSpPr txBox="1"/>
          <p:nvPr/>
        </p:nvSpPr>
        <p:spPr>
          <a:xfrm>
            <a:off x="6000750" y="3776837"/>
            <a:ext cx="1025618" cy="646331"/>
          </a:xfrm>
          <a:prstGeom prst="rect">
            <a:avLst/>
          </a:prstGeom>
          <a:noFill/>
        </p:spPr>
        <p:txBody>
          <a:bodyPr wrap="square" rtlCol="0">
            <a:spAutoFit/>
          </a:bodyPr>
          <a:lstStyle/>
          <a:p>
            <a:r>
              <a:rPr lang="en-US" sz="1200" dirty="0"/>
              <a:t>10 </a:t>
            </a:r>
            <a:r>
              <a:rPr lang="en-US" sz="1200" dirty="0" err="1"/>
              <a:t>máy</a:t>
            </a:r>
            <a:r>
              <a:rPr lang="en-US" sz="1200" dirty="0"/>
              <a:t> </a:t>
            </a:r>
            <a:r>
              <a:rPr lang="en-US" sz="1200" dirty="0" err="1"/>
              <a:t>có</a:t>
            </a:r>
            <a:r>
              <a:rPr lang="en-US" sz="1200" dirty="0"/>
              <a:t> OEE </a:t>
            </a:r>
            <a:r>
              <a:rPr lang="en-US" sz="1200" dirty="0" err="1"/>
              <a:t>thấp</a:t>
            </a:r>
            <a:r>
              <a:rPr lang="en-US" sz="1200" dirty="0"/>
              <a:t> </a:t>
            </a:r>
            <a:r>
              <a:rPr lang="en-US" sz="1200" dirty="0" err="1"/>
              <a:t>hơn</a:t>
            </a:r>
            <a:r>
              <a:rPr lang="en-US" sz="1200" dirty="0"/>
              <a:t> 85.94%</a:t>
            </a:r>
          </a:p>
        </p:txBody>
      </p:sp>
      <p:sp>
        <p:nvSpPr>
          <p:cNvPr id="2" name="TextBox 1">
            <a:extLst>
              <a:ext uri="{FF2B5EF4-FFF2-40B4-BE49-F238E27FC236}">
                <a16:creationId xmlns:a16="http://schemas.microsoft.com/office/drawing/2014/main" id="{D2D97B14-23D1-04B7-5264-2C1023EBD2DD}"/>
              </a:ext>
            </a:extLst>
          </p:cNvPr>
          <p:cNvSpPr txBox="1"/>
          <p:nvPr/>
        </p:nvSpPr>
        <p:spPr>
          <a:xfrm>
            <a:off x="169694" y="94470"/>
            <a:ext cx="7231231" cy="369332"/>
          </a:xfrm>
          <a:prstGeom prst="rect">
            <a:avLst/>
          </a:prstGeom>
          <a:noFill/>
        </p:spPr>
        <p:txBody>
          <a:bodyPr wrap="square" rtlCol="0">
            <a:spAutoFit/>
          </a:bodyPr>
          <a:lstStyle/>
          <a:p>
            <a:r>
              <a:rPr lang="en-US" b="1" dirty="0">
                <a:solidFill>
                  <a:srgbClr val="FF0000"/>
                </a:solidFill>
              </a:rPr>
              <a:t>3.1.OEE </a:t>
            </a:r>
            <a:r>
              <a:rPr lang="en-US" b="1" dirty="0" err="1">
                <a:solidFill>
                  <a:srgbClr val="FF0000"/>
                </a:solidFill>
              </a:rPr>
              <a:t>tổng</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và</a:t>
            </a:r>
            <a:r>
              <a:rPr lang="en-US" b="1" dirty="0">
                <a:solidFill>
                  <a:srgbClr val="FF0000"/>
                </a:solidFill>
              </a:rPr>
              <a:t> </a:t>
            </a:r>
            <a:r>
              <a:rPr lang="en-US" b="1" dirty="0" err="1">
                <a:solidFill>
                  <a:srgbClr val="FF0000"/>
                </a:solidFill>
              </a:rPr>
              <a:t>Đánh</a:t>
            </a:r>
            <a:r>
              <a:rPr lang="en-US" b="1" dirty="0">
                <a:solidFill>
                  <a:srgbClr val="FF0000"/>
                </a:solidFill>
              </a:rPr>
              <a:t> </a:t>
            </a:r>
            <a:r>
              <a:rPr lang="en-US" b="1" dirty="0" err="1">
                <a:solidFill>
                  <a:srgbClr val="FF0000"/>
                </a:solidFill>
              </a:rPr>
              <a:t>giá</a:t>
            </a:r>
            <a:r>
              <a:rPr lang="en-US" b="1" dirty="0">
                <a:solidFill>
                  <a:srgbClr val="FF0000"/>
                </a:solidFill>
              </a:rPr>
              <a:t> </a:t>
            </a:r>
            <a:r>
              <a:rPr lang="en-US" b="1" dirty="0" err="1">
                <a:solidFill>
                  <a:srgbClr val="FF0000"/>
                </a:solidFill>
              </a:rPr>
              <a:t>theo</a:t>
            </a:r>
            <a:r>
              <a:rPr lang="en-US" b="1" dirty="0">
                <a:solidFill>
                  <a:srgbClr val="FF0000"/>
                </a:solidFill>
              </a:rPr>
              <a:t> </a:t>
            </a:r>
            <a:r>
              <a:rPr lang="en-US" b="1" dirty="0" err="1">
                <a:solidFill>
                  <a:srgbClr val="FF0000"/>
                </a:solidFill>
              </a:rPr>
              <a:t>máy</a:t>
            </a:r>
            <a:r>
              <a:rPr lang="en-US" b="1" dirty="0">
                <a:solidFill>
                  <a:srgbClr val="FF0000"/>
                </a:solidFill>
              </a:rPr>
              <a:t>:</a:t>
            </a:r>
          </a:p>
        </p:txBody>
      </p:sp>
    </p:spTree>
    <p:extLst>
      <p:ext uri="{BB962C8B-B14F-4D97-AF65-F5344CB8AC3E}">
        <p14:creationId xmlns:p14="http://schemas.microsoft.com/office/powerpoint/2010/main" val="94786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EE7F090-6DFC-7055-1C03-04D5AFC1C001}"/>
              </a:ext>
            </a:extLst>
          </p:cNvPr>
          <p:cNvGrpSpPr/>
          <p:nvPr/>
        </p:nvGrpSpPr>
        <p:grpSpPr>
          <a:xfrm>
            <a:off x="438150" y="727231"/>
            <a:ext cx="4998239" cy="3132925"/>
            <a:chOff x="438150" y="727231"/>
            <a:chExt cx="4998239" cy="3132925"/>
          </a:xfrm>
        </p:grpSpPr>
        <p:pic>
          <p:nvPicPr>
            <p:cNvPr id="9" name="Picture 8">
              <a:extLst>
                <a:ext uri="{FF2B5EF4-FFF2-40B4-BE49-F238E27FC236}">
                  <a16:creationId xmlns:a16="http://schemas.microsoft.com/office/drawing/2014/main" id="{8FC3ED9E-79E4-507E-086A-459E8874E85C}"/>
                </a:ext>
              </a:extLst>
            </p:cNvPr>
            <p:cNvPicPr>
              <a:picLocks noChangeAspect="1"/>
            </p:cNvPicPr>
            <p:nvPr/>
          </p:nvPicPr>
          <p:blipFill>
            <a:blip r:embed="rId2"/>
            <a:stretch>
              <a:fillRect/>
            </a:stretch>
          </p:blipFill>
          <p:spPr>
            <a:xfrm>
              <a:off x="438150" y="727231"/>
              <a:ext cx="2461019" cy="1116864"/>
            </a:xfrm>
            <a:prstGeom prst="rect">
              <a:avLst/>
            </a:prstGeom>
          </p:spPr>
        </p:pic>
        <p:pic>
          <p:nvPicPr>
            <p:cNvPr id="11" name="Picture 10">
              <a:extLst>
                <a:ext uri="{FF2B5EF4-FFF2-40B4-BE49-F238E27FC236}">
                  <a16:creationId xmlns:a16="http://schemas.microsoft.com/office/drawing/2014/main" id="{8C24AB4E-0C38-B6F7-09DE-3278C37C6448}"/>
                </a:ext>
              </a:extLst>
            </p:cNvPr>
            <p:cNvPicPr>
              <a:picLocks noChangeAspect="1"/>
            </p:cNvPicPr>
            <p:nvPr/>
          </p:nvPicPr>
          <p:blipFill>
            <a:blip r:embed="rId3"/>
            <a:stretch>
              <a:fillRect/>
            </a:stretch>
          </p:blipFill>
          <p:spPr>
            <a:xfrm>
              <a:off x="2975371" y="727231"/>
              <a:ext cx="2461018" cy="1116864"/>
            </a:xfrm>
            <a:prstGeom prst="rect">
              <a:avLst/>
            </a:prstGeom>
          </p:spPr>
        </p:pic>
        <p:pic>
          <p:nvPicPr>
            <p:cNvPr id="13" name="Picture 12">
              <a:extLst>
                <a:ext uri="{FF2B5EF4-FFF2-40B4-BE49-F238E27FC236}">
                  <a16:creationId xmlns:a16="http://schemas.microsoft.com/office/drawing/2014/main" id="{5B596703-2F4E-E016-C952-417F84C1B789}"/>
                </a:ext>
              </a:extLst>
            </p:cNvPr>
            <p:cNvPicPr>
              <a:picLocks noChangeAspect="1"/>
            </p:cNvPicPr>
            <p:nvPr/>
          </p:nvPicPr>
          <p:blipFill>
            <a:blip r:embed="rId4"/>
            <a:stretch>
              <a:fillRect/>
            </a:stretch>
          </p:blipFill>
          <p:spPr>
            <a:xfrm>
              <a:off x="438151" y="2743291"/>
              <a:ext cx="2461019" cy="1116864"/>
            </a:xfrm>
            <a:prstGeom prst="rect">
              <a:avLst/>
            </a:prstGeom>
          </p:spPr>
        </p:pic>
        <p:pic>
          <p:nvPicPr>
            <p:cNvPr id="15" name="Picture 14">
              <a:extLst>
                <a:ext uri="{FF2B5EF4-FFF2-40B4-BE49-F238E27FC236}">
                  <a16:creationId xmlns:a16="http://schemas.microsoft.com/office/drawing/2014/main" id="{26BF0FCA-8120-D4F4-C7B0-94EC0D71D1F4}"/>
                </a:ext>
              </a:extLst>
            </p:cNvPr>
            <p:cNvPicPr>
              <a:picLocks noChangeAspect="1"/>
            </p:cNvPicPr>
            <p:nvPr/>
          </p:nvPicPr>
          <p:blipFill>
            <a:blip r:embed="rId5"/>
            <a:stretch>
              <a:fillRect/>
            </a:stretch>
          </p:blipFill>
          <p:spPr>
            <a:xfrm>
              <a:off x="2975370" y="2743292"/>
              <a:ext cx="2461019" cy="1116864"/>
            </a:xfrm>
            <a:prstGeom prst="rect">
              <a:avLst/>
            </a:prstGeom>
          </p:spPr>
        </p:pic>
      </p:grpSp>
      <p:graphicFrame>
        <p:nvGraphicFramePr>
          <p:cNvPr id="16" name="Table 15">
            <a:extLst>
              <a:ext uri="{FF2B5EF4-FFF2-40B4-BE49-F238E27FC236}">
                <a16:creationId xmlns:a16="http://schemas.microsoft.com/office/drawing/2014/main" id="{D77BA36F-0085-3CF4-C316-B5689A3A3B56}"/>
              </a:ext>
            </a:extLst>
          </p:cNvPr>
          <p:cNvGraphicFramePr>
            <a:graphicFrameLocks noGrp="1"/>
          </p:cNvGraphicFramePr>
          <p:nvPr>
            <p:extLst>
              <p:ext uri="{D42A27DB-BD31-4B8C-83A1-F6EECF244321}">
                <p14:modId xmlns:p14="http://schemas.microsoft.com/office/powerpoint/2010/main" val="3989691132"/>
              </p:ext>
            </p:extLst>
          </p:nvPr>
        </p:nvGraphicFramePr>
        <p:xfrm>
          <a:off x="6096000" y="1069332"/>
          <a:ext cx="5657850" cy="2790824"/>
        </p:xfrm>
        <a:graphic>
          <a:graphicData uri="http://schemas.openxmlformats.org/drawingml/2006/table">
            <a:tbl>
              <a:tblPr firstRow="1" bandRow="1">
                <a:tableStyleId>{00A15C55-8517-42AA-B614-E9B94910E393}</a:tableStyleId>
              </a:tblPr>
              <a:tblGrid>
                <a:gridCol w="2828925">
                  <a:extLst>
                    <a:ext uri="{9D8B030D-6E8A-4147-A177-3AD203B41FA5}">
                      <a16:colId xmlns:a16="http://schemas.microsoft.com/office/drawing/2014/main" val="1083980497"/>
                    </a:ext>
                  </a:extLst>
                </a:gridCol>
                <a:gridCol w="2828925">
                  <a:extLst>
                    <a:ext uri="{9D8B030D-6E8A-4147-A177-3AD203B41FA5}">
                      <a16:colId xmlns:a16="http://schemas.microsoft.com/office/drawing/2014/main" val="3328413981"/>
                    </a:ext>
                  </a:extLst>
                </a:gridCol>
              </a:tblGrid>
              <a:tr h="510757">
                <a:tc>
                  <a:txBody>
                    <a:bodyPr/>
                    <a:lstStyle/>
                    <a:p>
                      <a:pPr algn="ctr"/>
                      <a:r>
                        <a:rPr lang="en-US" dirty="0">
                          <a:solidFill>
                            <a:schemeClr val="bg1"/>
                          </a:solidFill>
                        </a:rPr>
                        <a:t>OEE</a:t>
                      </a:r>
                    </a:p>
                  </a:txBody>
                  <a:tcPr anchor="ctr"/>
                </a:tc>
                <a:tc>
                  <a:txBody>
                    <a:bodyPr/>
                    <a:lstStyle/>
                    <a:p>
                      <a:pPr algn="ctr"/>
                      <a:r>
                        <a:rPr lang="en-US" dirty="0">
                          <a:solidFill>
                            <a:schemeClr val="bg1"/>
                          </a:solidFill>
                        </a:rPr>
                        <a:t>85.94%</a:t>
                      </a:r>
                    </a:p>
                  </a:txBody>
                  <a:tcPr anchor="ctr"/>
                </a:tc>
                <a:extLst>
                  <a:ext uri="{0D108BD9-81ED-4DB2-BD59-A6C34878D82A}">
                    <a16:rowId xmlns:a16="http://schemas.microsoft.com/office/drawing/2014/main" val="1674223737"/>
                  </a:ext>
                </a:extLst>
              </a:tr>
              <a:tr h="510757">
                <a:tc>
                  <a:txBody>
                    <a:bodyPr/>
                    <a:lstStyle/>
                    <a:p>
                      <a:pPr algn="l"/>
                      <a:r>
                        <a:rPr lang="en-US" dirty="0">
                          <a:solidFill>
                            <a:schemeClr val="tx1"/>
                          </a:solidFill>
                        </a:rPr>
                        <a:t>OEE without PG</a:t>
                      </a:r>
                    </a:p>
                  </a:txBody>
                  <a:tcPr anchor="ctr"/>
                </a:tc>
                <a:tc>
                  <a:txBody>
                    <a:bodyPr/>
                    <a:lstStyle/>
                    <a:p>
                      <a:pPr algn="l"/>
                      <a:r>
                        <a:rPr lang="en-US" dirty="0">
                          <a:solidFill>
                            <a:schemeClr val="tx1"/>
                          </a:solidFill>
                        </a:rPr>
                        <a:t>85.69% </a:t>
                      </a:r>
                      <a:r>
                        <a:rPr lang="en-US" dirty="0">
                          <a:solidFill>
                            <a:srgbClr val="00B050"/>
                          </a:solidFill>
                        </a:rPr>
                        <a:t>( -0.25 </a:t>
                      </a:r>
                      <a:r>
                        <a:rPr lang="en-US" dirty="0" err="1">
                          <a:solidFill>
                            <a:srgbClr val="00B050"/>
                          </a:solidFill>
                        </a:rPr>
                        <a:t>điểm</a:t>
                      </a:r>
                      <a:r>
                        <a:rPr lang="en-US" dirty="0">
                          <a:solidFill>
                            <a:srgbClr val="00B050"/>
                          </a:solidFill>
                        </a:rPr>
                        <a:t> %)</a:t>
                      </a:r>
                    </a:p>
                  </a:txBody>
                  <a:tcPr anchor="ctr"/>
                </a:tc>
                <a:extLst>
                  <a:ext uri="{0D108BD9-81ED-4DB2-BD59-A6C34878D82A}">
                    <a16:rowId xmlns:a16="http://schemas.microsoft.com/office/drawing/2014/main" val="729006644"/>
                  </a:ext>
                </a:extLst>
              </a:tr>
              <a:tr h="5897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OEE without NZ</a:t>
                      </a:r>
                    </a:p>
                  </a:txBody>
                  <a:tcPr anchor="ctr"/>
                </a:tc>
                <a:tc>
                  <a:txBody>
                    <a:bodyPr/>
                    <a:lstStyle/>
                    <a:p>
                      <a:pPr algn="l"/>
                      <a:r>
                        <a:rPr lang="en-US" dirty="0">
                          <a:solidFill>
                            <a:schemeClr val="tx1"/>
                          </a:solidFill>
                        </a:rPr>
                        <a:t>85.44% </a:t>
                      </a:r>
                      <a:r>
                        <a:rPr lang="en-US" dirty="0">
                          <a:solidFill>
                            <a:srgbClr val="00B050"/>
                          </a:solidFill>
                        </a:rPr>
                        <a:t>(-0.5 </a:t>
                      </a:r>
                      <a:r>
                        <a:rPr lang="en-US" dirty="0" err="1">
                          <a:solidFill>
                            <a:srgbClr val="00B050"/>
                          </a:solidFill>
                        </a:rPr>
                        <a:t>điểm</a:t>
                      </a:r>
                      <a:r>
                        <a:rPr lang="en-US" dirty="0">
                          <a:solidFill>
                            <a:srgbClr val="00B050"/>
                          </a:solidFill>
                        </a:rPr>
                        <a:t> %)</a:t>
                      </a:r>
                    </a:p>
                  </a:txBody>
                  <a:tcPr anchor="ctr"/>
                </a:tc>
                <a:extLst>
                  <a:ext uri="{0D108BD9-81ED-4DB2-BD59-A6C34878D82A}">
                    <a16:rowId xmlns:a16="http://schemas.microsoft.com/office/drawing/2014/main" val="4237980010"/>
                  </a:ext>
                </a:extLst>
              </a:tr>
              <a:tr h="5897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OEE without SC</a:t>
                      </a:r>
                    </a:p>
                  </a:txBody>
                  <a:tcPr anchor="ctr"/>
                </a:tc>
                <a:tc>
                  <a:txBody>
                    <a:bodyPr/>
                    <a:lstStyle/>
                    <a:p>
                      <a:pPr algn="l"/>
                      <a:r>
                        <a:rPr lang="en-US" dirty="0">
                          <a:solidFill>
                            <a:schemeClr val="tx1"/>
                          </a:solidFill>
                        </a:rPr>
                        <a:t>86.40% </a:t>
                      </a:r>
                      <a:r>
                        <a:rPr lang="en-US" dirty="0">
                          <a:solidFill>
                            <a:srgbClr val="FF0000"/>
                          </a:solidFill>
                        </a:rPr>
                        <a:t>(+0.46 </a:t>
                      </a:r>
                      <a:r>
                        <a:rPr lang="en-US" dirty="0" err="1">
                          <a:solidFill>
                            <a:srgbClr val="FF0000"/>
                          </a:solidFill>
                        </a:rPr>
                        <a:t>điểm</a:t>
                      </a:r>
                      <a:r>
                        <a:rPr lang="en-US" dirty="0">
                          <a:solidFill>
                            <a:srgbClr val="FF0000"/>
                          </a:solidFill>
                        </a:rPr>
                        <a:t> %)</a:t>
                      </a:r>
                    </a:p>
                  </a:txBody>
                  <a:tcPr anchor="ctr"/>
                </a:tc>
                <a:extLst>
                  <a:ext uri="{0D108BD9-81ED-4DB2-BD59-A6C34878D82A}">
                    <a16:rowId xmlns:a16="http://schemas.microsoft.com/office/drawing/2014/main" val="695750883"/>
                  </a:ext>
                </a:extLst>
              </a:tr>
              <a:tr h="5897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OEE without CT</a:t>
                      </a:r>
                    </a:p>
                  </a:txBody>
                  <a:tcPr anchor="ctr"/>
                </a:tc>
                <a:tc>
                  <a:txBody>
                    <a:bodyPr/>
                    <a:lstStyle/>
                    <a:p>
                      <a:pPr algn="l"/>
                      <a:r>
                        <a:rPr lang="en-US" dirty="0">
                          <a:solidFill>
                            <a:schemeClr val="tx1"/>
                          </a:solidFill>
                        </a:rPr>
                        <a:t>86.48% </a:t>
                      </a:r>
                      <a:r>
                        <a:rPr lang="en-US" dirty="0">
                          <a:solidFill>
                            <a:srgbClr val="FF0000"/>
                          </a:solidFill>
                        </a:rPr>
                        <a:t>(+0.54 </a:t>
                      </a:r>
                      <a:r>
                        <a:rPr lang="en-US" dirty="0" err="1">
                          <a:solidFill>
                            <a:srgbClr val="FF0000"/>
                          </a:solidFill>
                        </a:rPr>
                        <a:t>điểm</a:t>
                      </a:r>
                      <a:r>
                        <a:rPr lang="en-US" dirty="0">
                          <a:solidFill>
                            <a:srgbClr val="FF0000"/>
                          </a:solidFill>
                        </a:rPr>
                        <a:t> %)</a:t>
                      </a:r>
                    </a:p>
                  </a:txBody>
                  <a:tcPr anchor="ctr"/>
                </a:tc>
                <a:extLst>
                  <a:ext uri="{0D108BD9-81ED-4DB2-BD59-A6C34878D82A}">
                    <a16:rowId xmlns:a16="http://schemas.microsoft.com/office/drawing/2014/main" val="1103511182"/>
                  </a:ext>
                </a:extLst>
              </a:tr>
            </a:tbl>
          </a:graphicData>
        </a:graphic>
      </p:graphicFrame>
      <p:sp>
        <p:nvSpPr>
          <p:cNvPr id="2" name="TextBox 1">
            <a:extLst>
              <a:ext uri="{FF2B5EF4-FFF2-40B4-BE49-F238E27FC236}">
                <a16:creationId xmlns:a16="http://schemas.microsoft.com/office/drawing/2014/main" id="{3C37ACED-505C-F620-1062-C61F3B766CBB}"/>
              </a:ext>
            </a:extLst>
          </p:cNvPr>
          <p:cNvSpPr txBox="1"/>
          <p:nvPr/>
        </p:nvSpPr>
        <p:spPr>
          <a:xfrm>
            <a:off x="4905375" y="4661602"/>
            <a:ext cx="7286625" cy="1815882"/>
          </a:xfrm>
          <a:prstGeom prst="rect">
            <a:avLst/>
          </a:prstGeom>
          <a:noFill/>
        </p:spPr>
        <p:txBody>
          <a:bodyPr wrap="square" rtlCol="0">
            <a:spAutoFit/>
          </a:bodyPr>
          <a:lstStyle/>
          <a:p>
            <a:r>
              <a:rPr lang="en-US" sz="1600" u="sng" dirty="0" err="1"/>
              <a:t>Mức</a:t>
            </a:r>
            <a:r>
              <a:rPr lang="en-US" sz="1600" u="sng" dirty="0"/>
              <a:t> </a:t>
            </a:r>
            <a:r>
              <a:rPr lang="en-US" sz="1600" u="sng" dirty="0" err="1"/>
              <a:t>độ</a:t>
            </a:r>
            <a:r>
              <a:rPr lang="en-US" sz="1600" u="sng" dirty="0"/>
              <a:t> </a:t>
            </a:r>
            <a:r>
              <a:rPr lang="en-US" sz="1600" u="sng" dirty="0" err="1"/>
              <a:t>tác</a:t>
            </a:r>
            <a:r>
              <a:rPr lang="en-US" sz="1600" u="sng" dirty="0"/>
              <a:t> </a:t>
            </a:r>
            <a:r>
              <a:rPr lang="en-US" sz="1600" u="sng" dirty="0" err="1"/>
              <a:t>động</a:t>
            </a:r>
            <a:r>
              <a:rPr lang="en-US" sz="1600" u="sng" dirty="0"/>
              <a:t> </a:t>
            </a:r>
            <a:r>
              <a:rPr lang="en-US" sz="1600" u="sng" dirty="0" err="1"/>
              <a:t>đến</a:t>
            </a:r>
            <a:r>
              <a:rPr lang="en-US" sz="1600" u="sng" dirty="0"/>
              <a:t> OEE</a:t>
            </a:r>
            <a:r>
              <a:rPr lang="en-US" sz="1600" dirty="0"/>
              <a:t>: CT -&gt; NZ -&gt; SC -&gt; PG:</a:t>
            </a:r>
          </a:p>
          <a:p>
            <a:pPr marL="285750" indent="-285750">
              <a:buFont typeface="Arial" panose="020B0604020202020204" pitchFamily="34" charset="0"/>
              <a:buChar char="•"/>
            </a:pPr>
            <a:r>
              <a:rPr lang="en-US" sz="1600" dirty="0"/>
              <a:t>CT </a:t>
            </a:r>
            <a:r>
              <a:rPr lang="en-US" sz="1600" dirty="0" err="1"/>
              <a:t>và</a:t>
            </a:r>
            <a:r>
              <a:rPr lang="en-US" sz="1600" dirty="0"/>
              <a:t> SC </a:t>
            </a:r>
            <a:r>
              <a:rPr lang="en-US" sz="1600" dirty="0" err="1"/>
              <a:t>có</a:t>
            </a:r>
            <a:r>
              <a:rPr lang="en-US" sz="1600" dirty="0"/>
              <a:t> OEE </a:t>
            </a:r>
            <a:r>
              <a:rPr lang="en-US" sz="1600" dirty="0" err="1"/>
              <a:t>thấp</a:t>
            </a:r>
            <a:r>
              <a:rPr lang="en-US" sz="1600" dirty="0"/>
              <a:t> </a:t>
            </a:r>
            <a:r>
              <a:rPr lang="en-US" sz="1600" dirty="0" err="1"/>
              <a:t>nhưng</a:t>
            </a:r>
            <a:r>
              <a:rPr lang="en-US" sz="1600" dirty="0"/>
              <a:t> </a:t>
            </a:r>
            <a:r>
              <a:rPr lang="en-US" sz="1600" dirty="0" err="1"/>
              <a:t>tác</a:t>
            </a:r>
            <a:r>
              <a:rPr lang="en-US" sz="1600" dirty="0"/>
              <a:t> </a:t>
            </a:r>
            <a:r>
              <a:rPr lang="en-US" sz="1600" dirty="0" err="1"/>
              <a:t>động</a:t>
            </a:r>
            <a:r>
              <a:rPr lang="en-US" sz="1600" dirty="0"/>
              <a:t> </a:t>
            </a:r>
            <a:r>
              <a:rPr lang="en-US" sz="1600" dirty="0" err="1"/>
              <a:t>nhiều</a:t>
            </a:r>
            <a:r>
              <a:rPr lang="en-US" sz="1600" dirty="0"/>
              <a:t>: </a:t>
            </a:r>
            <a:r>
              <a:rPr lang="en-US" sz="1600" dirty="0" err="1"/>
              <a:t>vì</a:t>
            </a:r>
            <a:r>
              <a:rPr lang="en-US" sz="1600" dirty="0"/>
              <a:t> </a:t>
            </a:r>
            <a:r>
              <a:rPr lang="en-US" sz="1600" dirty="0" err="1"/>
              <a:t>có</a:t>
            </a:r>
            <a:r>
              <a:rPr lang="en-US" sz="1600" dirty="0"/>
              <a:t> </a:t>
            </a:r>
            <a:r>
              <a:rPr lang="en-US" sz="1600" dirty="0" err="1"/>
              <a:t>số</a:t>
            </a:r>
            <a:r>
              <a:rPr lang="en-US" sz="1600" dirty="0"/>
              <a:t> </a:t>
            </a:r>
            <a:r>
              <a:rPr lang="en-US" sz="1600" dirty="0" err="1"/>
              <a:t>lượng</a:t>
            </a:r>
            <a:r>
              <a:rPr lang="en-US" sz="1600" dirty="0"/>
              <a:t> </a:t>
            </a:r>
            <a:r>
              <a:rPr lang="en-US" sz="1600" dirty="0" err="1"/>
              <a:t>máy</a:t>
            </a:r>
            <a:r>
              <a:rPr lang="en-US" sz="1600" dirty="0"/>
              <a:t> </a:t>
            </a:r>
            <a:r>
              <a:rPr lang="en-US" sz="1600" dirty="0" err="1"/>
              <a:t>nhiều</a:t>
            </a:r>
            <a:r>
              <a:rPr lang="en-US" sz="1600" dirty="0"/>
              <a:t> </a:t>
            </a:r>
            <a:r>
              <a:rPr lang="en-US" sz="1600" dirty="0" err="1"/>
              <a:t>và</a:t>
            </a:r>
            <a:r>
              <a:rPr lang="en-US" sz="1600" dirty="0"/>
              <a:t> </a:t>
            </a:r>
            <a:r>
              <a:rPr lang="en-US" sz="1600" dirty="0" err="1"/>
              <a:t>sản</a:t>
            </a:r>
            <a:r>
              <a:rPr lang="en-US" sz="1600" dirty="0"/>
              <a:t> </a:t>
            </a:r>
            <a:r>
              <a:rPr lang="en-US" sz="1600" dirty="0" err="1"/>
              <a:t>xuất</a:t>
            </a:r>
            <a:r>
              <a:rPr lang="en-US" sz="1600" dirty="0"/>
              <a:t> </a:t>
            </a:r>
            <a:r>
              <a:rPr lang="en-US" sz="1600" dirty="0" err="1"/>
              <a:t>nhóm</a:t>
            </a:r>
            <a:r>
              <a:rPr lang="en-US" sz="1600" dirty="0"/>
              <a:t> </a:t>
            </a:r>
            <a:r>
              <a:rPr lang="en-US" sz="1600" dirty="0" err="1"/>
              <a:t>sản</a:t>
            </a:r>
            <a:r>
              <a:rPr lang="en-US" sz="1600" dirty="0"/>
              <a:t> </a:t>
            </a:r>
            <a:r>
              <a:rPr lang="en-US" sz="1600" dirty="0" err="1"/>
              <a:t>phẩm</a:t>
            </a:r>
            <a:r>
              <a:rPr lang="en-US" sz="1600" dirty="0"/>
              <a:t> </a:t>
            </a:r>
            <a:r>
              <a:rPr lang="en-US" sz="1600" dirty="0" err="1"/>
              <a:t>chính</a:t>
            </a:r>
            <a:r>
              <a:rPr lang="en-US" sz="1600" dirty="0"/>
              <a:t>.</a:t>
            </a:r>
          </a:p>
          <a:p>
            <a:r>
              <a:rPr lang="en-US" sz="1600" b="1" dirty="0">
                <a:solidFill>
                  <a:srgbClr val="FF0000"/>
                </a:solidFill>
              </a:rPr>
              <a:t>=&gt; </a:t>
            </a:r>
            <a:r>
              <a:rPr lang="en-US" sz="1600" b="1" dirty="0" err="1">
                <a:solidFill>
                  <a:srgbClr val="FF0000"/>
                </a:solidFill>
              </a:rPr>
              <a:t>cần</a:t>
            </a:r>
            <a:r>
              <a:rPr lang="en-US" sz="1600" b="1" dirty="0">
                <a:solidFill>
                  <a:srgbClr val="FF0000"/>
                </a:solidFill>
              </a:rPr>
              <a:t> </a:t>
            </a:r>
            <a:r>
              <a:rPr lang="en-US" sz="1600" b="1" dirty="0" err="1">
                <a:solidFill>
                  <a:srgbClr val="FF0000"/>
                </a:solidFill>
              </a:rPr>
              <a:t>cải</a:t>
            </a:r>
            <a:r>
              <a:rPr lang="en-US" sz="1600" b="1" dirty="0">
                <a:solidFill>
                  <a:srgbClr val="FF0000"/>
                </a:solidFill>
              </a:rPr>
              <a:t> </a:t>
            </a:r>
            <a:r>
              <a:rPr lang="en-US" sz="1600" b="1" dirty="0" err="1">
                <a:solidFill>
                  <a:srgbClr val="FF0000"/>
                </a:solidFill>
              </a:rPr>
              <a:t>thiện</a:t>
            </a:r>
            <a:r>
              <a:rPr lang="en-US" sz="1600" b="1" dirty="0">
                <a:solidFill>
                  <a:srgbClr val="FF0000"/>
                </a:solidFill>
              </a:rPr>
              <a:t> </a:t>
            </a:r>
            <a:r>
              <a:rPr lang="en-US" sz="1600" b="1" dirty="0" err="1">
                <a:solidFill>
                  <a:srgbClr val="FF0000"/>
                </a:solidFill>
              </a:rPr>
              <a:t>hiệu</a:t>
            </a:r>
            <a:r>
              <a:rPr lang="en-US" sz="1600" b="1" dirty="0">
                <a:solidFill>
                  <a:srgbClr val="FF0000"/>
                </a:solidFill>
              </a:rPr>
              <a:t> </a:t>
            </a:r>
            <a:r>
              <a:rPr lang="en-US" sz="1600" b="1" dirty="0" err="1">
                <a:solidFill>
                  <a:srgbClr val="FF0000"/>
                </a:solidFill>
              </a:rPr>
              <a:t>suất</a:t>
            </a:r>
            <a:r>
              <a:rPr lang="en-US" sz="1600" b="1" dirty="0">
                <a:solidFill>
                  <a:srgbClr val="FF0000"/>
                </a:solidFill>
              </a:rPr>
              <a:t> 2 </a:t>
            </a:r>
            <a:r>
              <a:rPr lang="en-US" sz="1600" b="1" dirty="0" err="1">
                <a:solidFill>
                  <a:srgbClr val="FF0000"/>
                </a:solidFill>
              </a:rPr>
              <a:t>nhóm</a:t>
            </a:r>
            <a:r>
              <a:rPr lang="en-US" sz="1600" b="1" dirty="0">
                <a:solidFill>
                  <a:srgbClr val="FF0000"/>
                </a:solidFill>
              </a:rPr>
              <a:t> </a:t>
            </a:r>
            <a:r>
              <a:rPr lang="en-US" sz="1600" b="1" dirty="0" err="1">
                <a:solidFill>
                  <a:srgbClr val="FF0000"/>
                </a:solidFill>
              </a:rPr>
              <a:t>máy</a:t>
            </a:r>
            <a:r>
              <a:rPr lang="en-US" sz="1600" b="1" dirty="0">
                <a:solidFill>
                  <a:srgbClr val="FF0000"/>
                </a:solidFill>
              </a:rPr>
              <a:t> </a:t>
            </a:r>
            <a:r>
              <a:rPr lang="en-US" sz="1600" b="1" dirty="0" err="1">
                <a:solidFill>
                  <a:srgbClr val="FF0000"/>
                </a:solidFill>
              </a:rPr>
              <a:t>này</a:t>
            </a:r>
            <a:r>
              <a:rPr lang="en-US" sz="1600" b="1" dirty="0">
                <a:solidFill>
                  <a:srgbClr val="FF0000"/>
                </a:solidFill>
              </a:rPr>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PG </a:t>
            </a:r>
            <a:r>
              <a:rPr lang="en-US" sz="1600" dirty="0" err="1"/>
              <a:t>có</a:t>
            </a:r>
            <a:r>
              <a:rPr lang="en-US" sz="1600" dirty="0"/>
              <a:t> OEE </a:t>
            </a:r>
            <a:r>
              <a:rPr lang="en-US" sz="1600" dirty="0" err="1"/>
              <a:t>cao</a:t>
            </a:r>
            <a:r>
              <a:rPr lang="en-US" sz="1600" dirty="0"/>
              <a:t> </a:t>
            </a:r>
            <a:r>
              <a:rPr lang="en-US" sz="1600" dirty="0" err="1"/>
              <a:t>nhưng</a:t>
            </a:r>
            <a:r>
              <a:rPr lang="en-US" sz="1600" dirty="0"/>
              <a:t> </a:t>
            </a:r>
            <a:r>
              <a:rPr lang="en-US" sz="1600" dirty="0" err="1"/>
              <a:t>tác</a:t>
            </a:r>
            <a:r>
              <a:rPr lang="en-US" sz="1600" dirty="0"/>
              <a:t> </a:t>
            </a:r>
            <a:r>
              <a:rPr lang="en-US" sz="1600" dirty="0" err="1"/>
              <a:t>động</a:t>
            </a:r>
            <a:r>
              <a:rPr lang="en-US" sz="1600" dirty="0"/>
              <a:t> </a:t>
            </a:r>
            <a:r>
              <a:rPr lang="en-US" sz="1600" dirty="0" err="1"/>
              <a:t>ít</a:t>
            </a:r>
            <a:r>
              <a:rPr lang="en-US" sz="1600" dirty="0"/>
              <a:t>: </a:t>
            </a:r>
            <a:r>
              <a:rPr lang="en-US" sz="1600" dirty="0" err="1"/>
              <a:t>sản</a:t>
            </a:r>
            <a:r>
              <a:rPr lang="en-US" sz="1600" dirty="0"/>
              <a:t> </a:t>
            </a:r>
            <a:r>
              <a:rPr lang="en-US" sz="1600" dirty="0" err="1"/>
              <a:t>phẩm</a:t>
            </a:r>
            <a:r>
              <a:rPr lang="en-US" sz="1600" dirty="0"/>
              <a:t> </a:t>
            </a:r>
            <a:r>
              <a:rPr lang="en-US" sz="1600" dirty="0" err="1"/>
              <a:t>phụ</a:t>
            </a:r>
            <a:r>
              <a:rPr lang="en-US" sz="1600" dirty="0"/>
              <a:t> </a:t>
            </a:r>
            <a:r>
              <a:rPr lang="en-US" sz="1600" dirty="0" err="1"/>
              <a:t>nên</a:t>
            </a:r>
            <a:r>
              <a:rPr lang="en-US" sz="1600" dirty="0"/>
              <a:t> </a:t>
            </a:r>
            <a:r>
              <a:rPr lang="en-US" sz="1600" dirty="0" err="1"/>
              <a:t>máy</a:t>
            </a:r>
            <a:r>
              <a:rPr lang="en-US" sz="1600" dirty="0"/>
              <a:t> </a:t>
            </a:r>
            <a:r>
              <a:rPr lang="en-US" sz="1600" dirty="0" err="1"/>
              <a:t>ít</a:t>
            </a:r>
            <a:r>
              <a:rPr lang="en-US" sz="1600" dirty="0"/>
              <a:t> </a:t>
            </a:r>
            <a:r>
              <a:rPr lang="en-US" sz="1600" dirty="0" err="1"/>
              <a:t>chạy</a:t>
            </a:r>
            <a:r>
              <a:rPr lang="en-US" sz="1600" dirty="0"/>
              <a:t> </a:t>
            </a:r>
            <a:r>
              <a:rPr lang="en-US" sz="1600" dirty="0" err="1"/>
              <a:t>hơn</a:t>
            </a:r>
            <a:r>
              <a:rPr lang="en-US" sz="1600" dirty="0"/>
              <a:t> </a:t>
            </a:r>
          </a:p>
          <a:p>
            <a:r>
              <a:rPr lang="en-US" sz="1600" dirty="0"/>
              <a:t>=&gt; </a:t>
            </a:r>
            <a:r>
              <a:rPr lang="en-US" sz="1600" dirty="0" err="1"/>
              <a:t>tìm</a:t>
            </a:r>
            <a:r>
              <a:rPr lang="en-US" sz="1600" dirty="0"/>
              <a:t> </a:t>
            </a:r>
            <a:r>
              <a:rPr lang="en-US" sz="1600" dirty="0" err="1"/>
              <a:t>thêm</a:t>
            </a:r>
            <a:r>
              <a:rPr lang="en-US" sz="1600" dirty="0"/>
              <a:t> </a:t>
            </a:r>
            <a:r>
              <a:rPr lang="en-US" sz="1600" dirty="0" err="1"/>
              <a:t>đơn</a:t>
            </a:r>
            <a:r>
              <a:rPr lang="en-US" sz="1600" dirty="0"/>
              <a:t> </a:t>
            </a:r>
            <a:r>
              <a:rPr lang="en-US" sz="1600" dirty="0" err="1"/>
              <a:t>hàng</a:t>
            </a:r>
            <a:r>
              <a:rPr lang="en-US" sz="1600" dirty="0"/>
              <a:t> </a:t>
            </a:r>
            <a:r>
              <a:rPr lang="en-US" sz="1600" dirty="0" err="1"/>
              <a:t>hoặc</a:t>
            </a:r>
            <a:r>
              <a:rPr lang="en-US" sz="1600" dirty="0"/>
              <a:t> </a:t>
            </a:r>
            <a:r>
              <a:rPr lang="en-US" sz="1600" dirty="0" err="1"/>
              <a:t>đổi</a:t>
            </a:r>
            <a:r>
              <a:rPr lang="en-US" sz="1600" dirty="0"/>
              <a:t> </a:t>
            </a:r>
            <a:r>
              <a:rPr lang="en-US" sz="1600" dirty="0" err="1"/>
              <a:t>khuôn</a:t>
            </a:r>
            <a:r>
              <a:rPr lang="en-US" sz="1600" dirty="0"/>
              <a:t> </a:t>
            </a:r>
            <a:r>
              <a:rPr lang="en-US" sz="1600" dirty="0" err="1"/>
              <a:t>để</a:t>
            </a:r>
            <a:r>
              <a:rPr lang="en-US" sz="1600" dirty="0"/>
              <a:t> </a:t>
            </a:r>
            <a:r>
              <a:rPr lang="en-US" sz="1600" dirty="0" err="1"/>
              <a:t>máy</a:t>
            </a:r>
            <a:r>
              <a:rPr lang="en-US" sz="1600" dirty="0"/>
              <a:t> </a:t>
            </a:r>
            <a:r>
              <a:rPr lang="en-US" sz="1600" dirty="0" err="1"/>
              <a:t>chạy</a:t>
            </a:r>
            <a:r>
              <a:rPr lang="en-US" sz="1600" dirty="0"/>
              <a:t> </a:t>
            </a:r>
            <a:r>
              <a:rPr lang="en-US" sz="1600" dirty="0" err="1"/>
              <a:t>phụ</a:t>
            </a:r>
            <a:r>
              <a:rPr lang="en-US" sz="1600" dirty="0"/>
              <a:t> </a:t>
            </a:r>
            <a:r>
              <a:rPr lang="en-US" sz="1600" dirty="0" err="1"/>
              <a:t>nhóm</a:t>
            </a:r>
            <a:r>
              <a:rPr lang="en-US" sz="1600" dirty="0"/>
              <a:t> </a:t>
            </a:r>
            <a:r>
              <a:rPr lang="en-US" sz="1600" dirty="0" err="1"/>
              <a:t>sản</a:t>
            </a:r>
            <a:r>
              <a:rPr lang="en-US" sz="1600" dirty="0"/>
              <a:t> </a:t>
            </a:r>
            <a:r>
              <a:rPr lang="en-US" sz="1600" dirty="0" err="1"/>
              <a:t>phẩm</a:t>
            </a:r>
            <a:r>
              <a:rPr lang="en-US" sz="1600" dirty="0"/>
              <a:t> </a:t>
            </a:r>
            <a:r>
              <a:rPr lang="en-US" sz="1600" dirty="0" err="1"/>
              <a:t>chính</a:t>
            </a:r>
            <a:r>
              <a:rPr lang="en-US" sz="1600" dirty="0"/>
              <a:t>.</a:t>
            </a:r>
          </a:p>
        </p:txBody>
      </p:sp>
      <p:sp>
        <p:nvSpPr>
          <p:cNvPr id="4" name="TextBox 3">
            <a:extLst>
              <a:ext uri="{FF2B5EF4-FFF2-40B4-BE49-F238E27FC236}">
                <a16:creationId xmlns:a16="http://schemas.microsoft.com/office/drawing/2014/main" id="{B9521071-E2AA-B3D3-760F-46C4222E7DAC}"/>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3.1.OEE </a:t>
            </a:r>
            <a:r>
              <a:rPr lang="en-US" b="1" dirty="0" err="1">
                <a:solidFill>
                  <a:srgbClr val="FF0000"/>
                </a:solidFill>
              </a:rPr>
              <a:t>tổng</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và</a:t>
            </a:r>
            <a:r>
              <a:rPr lang="en-US" b="1" dirty="0">
                <a:solidFill>
                  <a:srgbClr val="FF0000"/>
                </a:solidFill>
              </a:rPr>
              <a:t> </a:t>
            </a:r>
            <a:r>
              <a:rPr lang="en-US" b="1" dirty="0" err="1">
                <a:solidFill>
                  <a:srgbClr val="FF0000"/>
                </a:solidFill>
              </a:rPr>
              <a:t>Đánh</a:t>
            </a:r>
            <a:r>
              <a:rPr lang="en-US" b="1" dirty="0">
                <a:solidFill>
                  <a:srgbClr val="FF0000"/>
                </a:solidFill>
              </a:rPr>
              <a:t> </a:t>
            </a:r>
            <a:r>
              <a:rPr lang="en-US" b="1" dirty="0" err="1">
                <a:solidFill>
                  <a:srgbClr val="FF0000"/>
                </a:solidFill>
              </a:rPr>
              <a:t>giá</a:t>
            </a:r>
            <a:r>
              <a:rPr lang="en-US" b="1" dirty="0">
                <a:solidFill>
                  <a:srgbClr val="FF0000"/>
                </a:solidFill>
              </a:rPr>
              <a:t> </a:t>
            </a:r>
            <a:r>
              <a:rPr lang="en-US" b="1" dirty="0" err="1">
                <a:solidFill>
                  <a:srgbClr val="FF0000"/>
                </a:solidFill>
              </a:rPr>
              <a:t>theo</a:t>
            </a:r>
            <a:r>
              <a:rPr lang="en-US" b="1" dirty="0">
                <a:solidFill>
                  <a:srgbClr val="FF0000"/>
                </a:solidFill>
              </a:rPr>
              <a:t> </a:t>
            </a:r>
            <a:r>
              <a:rPr lang="en-US" b="1" dirty="0" err="1">
                <a:solidFill>
                  <a:srgbClr val="FF0000"/>
                </a:solidFill>
              </a:rPr>
              <a:t>máy</a:t>
            </a:r>
            <a:r>
              <a:rPr lang="en-US" b="1" dirty="0">
                <a:solidFill>
                  <a:srgbClr val="FF0000"/>
                </a:solidFill>
              </a:rPr>
              <a:t>:</a:t>
            </a:r>
          </a:p>
        </p:txBody>
      </p:sp>
    </p:spTree>
    <p:extLst>
      <p:ext uri="{BB962C8B-B14F-4D97-AF65-F5344CB8AC3E}">
        <p14:creationId xmlns:p14="http://schemas.microsoft.com/office/powerpoint/2010/main" val="3066247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848</TotalTime>
  <Words>1785</Words>
  <Application>Microsoft Office PowerPoint</Application>
  <PresentationFormat>Widescreen</PresentationFormat>
  <Paragraphs>108</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 3.1:  OEE nhà máy đạt 85.94%:  OEE cao nhưng không duy trì ổn định qua các tháng: =&gt;2 cụm máy SC và CT đang có OEE thấp. Cụm máy PG có OEE cao nhưng chạy các sản phẩm phụ nên máy ít sử dụng và ít tác động đến OEE toàn nhà máy hơn.  Cụm máy SC: Các máy SC có tốc độ chạy cao, nhưng ngưng để sửa chữa máy nhiều (đặc biệt là từ tháng 7). =&gt; Cần xem lại công tác bảo trì các máy SC, có thể xem xét giảm tốc độ để máy ổn định hơn.  Cụm máy CT: Tốc độ máy thấp và ngưng máy nhiều. =&gt; Từ tháng 9 đã tăng tốc độ chạy máy, nhưng cũng làm máy hư hỏng phải ngưng nhiều hơn (cân bằng giữa tốc độ và sự ổn định máy, có thể xem xét dùng các máy PG. </vt:lpstr>
      <vt:lpstr>PowerPoint Presentation</vt:lpstr>
      <vt:lpstr>PowerPoint Presentation</vt:lpstr>
      <vt:lpstr>PowerPoint Presentation</vt:lpstr>
      <vt:lpstr>PowerPoint Presentation</vt:lpstr>
      <vt:lpstr>PowerPoint Presentation</vt:lpstr>
      <vt:lpstr>4.Kết luận:  1. OEE nhà máy đạt 85.94% (OEE cao nhưng chưa duy trì ổn định qua các tháng).  2. Trong tháng 8, OEE giảm mạnh (6%) và ở mức thấp nhất từ đầu năm tới nay:  - Do các cụm máy NZ, PG, CT phải ngưng nhiều vì thiếu hụt lao động thời vụ, đồng thời cụm máy SC bị hư hỏng nhiều nhất. =&gt; Cần chuẩn bị nguồn nhân lực trước các dịp lễ, tết: tìm thêm nhà cung cấp thời vụ, tạo các khoản tiền thưởng thêm vào mùa cao điểm để giữ chân người lao động.   3. Về tình trạng máy móc: - Cụm máy SC tốc độ cao nhưng có xu hướng hư hỏng nhiều từ tháng 7 tới nay. =&gt; Xem lại công tác bảo trì máy, có thể giảm tốc độ chạy máy. - Cụm máy CT được điều chỉnh tăng tốc độ từ tháng 9, nhưng thời gian ngưng máy cũng nhiều hơn. =&gt; Xem xét giảm tốc độ chạy lại để máy ổn định, nghiên cứu sử dụng các máy PG để chạy phụ các máy chính.  4. Chất lượng sản phẩm ca đêm tốt hơn ca ngày (ở cụm máy có công nhân thời vụ): =&gt; Xem lại các công ty cung cấp lao động thời vụ, xem công nhân thời vụ thuộc công ty nào có hiệu quả công việc tốt nhất.</vt:lpstr>
      <vt:lpstr>Mở rộng phân tích:  - Phân tích sự tương quan giữa các yếu tố: Thời gian ngưng máy, Tốc độ chạy máy và Số lượng sản phẩm không đạt (nếu có).   =&gt; để tìm ra Tốc độ chạy máy lý tưởng (chạy nhanh nhất, ít ngưng máy và ít phế phẩm nhất).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Khanh Nguyen</dc:creator>
  <cp:lastModifiedBy>Khanh Nguyen</cp:lastModifiedBy>
  <cp:revision>251</cp:revision>
  <dcterms:created xsi:type="dcterms:W3CDTF">2025-10-31T16:53:47Z</dcterms:created>
  <dcterms:modified xsi:type="dcterms:W3CDTF">2025-11-08T10:14:43Z</dcterms:modified>
</cp:coreProperties>
</file>